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1"/>
  </p:notesMasterIdLst>
  <p:handoutMasterIdLst>
    <p:handoutMasterId r:id="rId42"/>
  </p:handoutMasterIdLst>
  <p:sldIdLst>
    <p:sldId id="256" r:id="rId2"/>
    <p:sldId id="268" r:id="rId3"/>
    <p:sldId id="267" r:id="rId4"/>
    <p:sldId id="342" r:id="rId5"/>
    <p:sldId id="344" r:id="rId6"/>
    <p:sldId id="343" r:id="rId7"/>
    <p:sldId id="345" r:id="rId8"/>
    <p:sldId id="327" r:id="rId9"/>
    <p:sldId id="346" r:id="rId10"/>
    <p:sldId id="347" r:id="rId11"/>
    <p:sldId id="330" r:id="rId12"/>
    <p:sldId id="271" r:id="rId13"/>
    <p:sldId id="331" r:id="rId14"/>
    <p:sldId id="306" r:id="rId15"/>
    <p:sldId id="291" r:id="rId16"/>
    <p:sldId id="332" r:id="rId17"/>
    <p:sldId id="333" r:id="rId18"/>
    <p:sldId id="312" r:id="rId19"/>
    <p:sldId id="334" r:id="rId20"/>
    <p:sldId id="335" r:id="rId21"/>
    <p:sldId id="336" r:id="rId22"/>
    <p:sldId id="314" r:id="rId23"/>
    <p:sldId id="315" r:id="rId24"/>
    <p:sldId id="258" r:id="rId25"/>
    <p:sldId id="316" r:id="rId26"/>
    <p:sldId id="317" r:id="rId27"/>
    <p:sldId id="318" r:id="rId28"/>
    <p:sldId id="261" r:id="rId29"/>
    <p:sldId id="322" r:id="rId30"/>
    <p:sldId id="323" r:id="rId31"/>
    <p:sldId id="324" r:id="rId32"/>
    <p:sldId id="325" r:id="rId33"/>
    <p:sldId id="326" r:id="rId34"/>
    <p:sldId id="283" r:id="rId35"/>
    <p:sldId id="337" r:id="rId36"/>
    <p:sldId id="338" r:id="rId37"/>
    <p:sldId id="339" r:id="rId38"/>
    <p:sldId id="340" r:id="rId39"/>
    <p:sldId id="341" r:id="rId40"/>
  </p:sldIdLst>
  <p:sldSz cx="9144000" cy="5143500" type="screen16x9"/>
  <p:notesSz cx="7099300" cy="10234613"/>
  <p:custDataLst>
    <p:tags r:id="rId4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CC00"/>
    <a:srgbClr val="FF99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59696" autoAdjust="0"/>
  </p:normalViewPr>
  <p:slideViewPr>
    <p:cSldViewPr>
      <p:cViewPr varScale="1">
        <p:scale>
          <a:sx n="80" d="100"/>
          <a:sy n="80" d="100"/>
        </p:scale>
        <p:origin x="90" y="132"/>
      </p:cViewPr>
      <p:guideLst>
        <p:guide orient="horz" pos="1620"/>
        <p:guide pos="2160"/>
      </p:guideLst>
    </p:cSldViewPr>
  </p:slideViewPr>
  <p:outlineViewPr>
    <p:cViewPr>
      <p:scale>
        <a:sx n="33" d="100"/>
        <a:sy n="33" d="100"/>
      </p:scale>
      <p:origin x="0" y="-609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2" d="100"/>
          <a:sy n="72" d="100"/>
        </p:scale>
        <p:origin x="2658"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2989323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3318510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endParaRPr lang="en-US" sz="17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341135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252929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314495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1292481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1598920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3090478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25</a:t>
            </a:fld>
            <a:endParaRPr lang="en-US"/>
          </a:p>
        </p:txBody>
      </p:sp>
    </p:spTree>
    <p:extLst>
      <p:ext uri="{BB962C8B-B14F-4D97-AF65-F5344CB8AC3E}">
        <p14:creationId xmlns:p14="http://schemas.microsoft.com/office/powerpoint/2010/main" val="103125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28</a:t>
            </a:fld>
            <a:endParaRPr lang="en-US"/>
          </a:p>
        </p:txBody>
      </p:sp>
    </p:spTree>
    <p:extLst>
      <p:ext uri="{BB962C8B-B14F-4D97-AF65-F5344CB8AC3E}">
        <p14:creationId xmlns:p14="http://schemas.microsoft.com/office/powerpoint/2010/main" val="341265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34</a:t>
            </a:fld>
            <a:endParaRPr lang="en-US"/>
          </a:p>
        </p:txBody>
      </p:sp>
    </p:spTree>
    <p:extLst>
      <p:ext uri="{BB962C8B-B14F-4D97-AF65-F5344CB8AC3E}">
        <p14:creationId xmlns:p14="http://schemas.microsoft.com/office/powerpoint/2010/main" val="170206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35</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endParaRPr lang="en-US" dirty="0">
              <a:latin typeface="Helvetica" charset="0"/>
              <a:cs typeface="Helvetica" charset="0"/>
              <a:sym typeface="Helvetica"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1258640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37</a:t>
            </a:fld>
            <a:endParaRPr lang="en-US"/>
          </a:p>
        </p:txBody>
      </p:sp>
    </p:spTree>
    <p:extLst>
      <p:ext uri="{BB962C8B-B14F-4D97-AF65-F5344CB8AC3E}">
        <p14:creationId xmlns:p14="http://schemas.microsoft.com/office/powerpoint/2010/main" val="3025532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38</a:t>
            </a:fld>
            <a:endParaRPr lang="en-US"/>
          </a:p>
        </p:txBody>
      </p:sp>
    </p:spTree>
    <p:extLst>
      <p:ext uri="{BB962C8B-B14F-4D97-AF65-F5344CB8AC3E}">
        <p14:creationId xmlns:p14="http://schemas.microsoft.com/office/powerpoint/2010/main" val="266143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39</a:t>
            </a:fld>
            <a:endParaRPr lang="en-US"/>
          </a:p>
        </p:txBody>
      </p:sp>
    </p:spTree>
    <p:extLst>
      <p:ext uri="{BB962C8B-B14F-4D97-AF65-F5344CB8AC3E}">
        <p14:creationId xmlns:p14="http://schemas.microsoft.com/office/powerpoint/2010/main" val="2850150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182321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426314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2286151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2031825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113856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2517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2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hyperlink" Target="file:///\\localhost\upload.wikimedia.org\wikipedia\commons\6\67\Xbox-360-Kinect-Standalone.png" TargetMode="External"/><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file:///\\localhost\upload.wikimedia.org\wikipedia\commons\9\90\Kinect2-deepmap.png" TargetMode="External"/><Relationship Id="rId5" Type="http://schemas.openxmlformats.org/officeDocument/2006/relationships/image" Target="../media/image25.png"/><Relationship Id="rId4" Type="http://schemas.openxmlformats.org/officeDocument/2006/relationships/hyperlink" Target="file:///\\localhost\upload.wikimedia.org\wikipedia\commons\7\76\Kinect2-ir-image.png" TargetMode="External"/><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a:t>Fundamentals of 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sp>
        <p:nvSpPr>
          <p:cNvPr id="5125" name="Text Box 8"/>
          <p:cNvSpPr txBox="1">
            <a:spLocks noChangeArrowheads="1"/>
          </p:cNvSpPr>
          <p:nvPr/>
        </p:nvSpPr>
        <p:spPr bwMode="auto">
          <a:xfrm>
            <a:off x="0" y="3714750"/>
            <a:ext cx="9144000" cy="1038744"/>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dirty="0">
                <a:latin typeface="Calibri"/>
                <a:cs typeface="Calibri"/>
              </a:rPr>
              <a:t>Instructor: Dr. Hatim Alsuwat</a:t>
            </a:r>
          </a:p>
          <a:p>
            <a:pPr algn="ctr">
              <a:spcBef>
                <a:spcPct val="50000"/>
              </a:spcBef>
            </a:pPr>
            <a:r>
              <a:rPr lang="en-US" dirty="0"/>
              <a:t>Umm Al-</a:t>
            </a:r>
            <a:r>
              <a:rPr lang="en-US" dirty="0" err="1"/>
              <a:t>Qura</a:t>
            </a:r>
            <a:r>
              <a:rPr lang="en-US" dirty="0"/>
              <a:t> University</a:t>
            </a:r>
          </a:p>
          <a:p>
            <a:pPr algn="ctr">
              <a:spcBef>
                <a:spcPct val="50000"/>
              </a:spcBef>
            </a:pPr>
            <a:endParaRPr lang="en-US" sz="1200" dirty="0">
              <a:latin typeface="Calibri"/>
              <a:cs typeface="Calibri"/>
            </a:endParaRP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209800" y="1563031"/>
            <a:ext cx="4517136" cy="201743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 Feedback</a:t>
            </a:r>
          </a:p>
        </p:txBody>
      </p:sp>
      <p:sp>
        <p:nvSpPr>
          <p:cNvPr id="8195" name="Rectangle 3"/>
          <p:cNvSpPr>
            <a:spLocks noGrp="1" noChangeArrowheads="1"/>
          </p:cNvSpPr>
          <p:nvPr>
            <p:ph type="body" idx="1"/>
          </p:nvPr>
        </p:nvSpPr>
        <p:spPr>
          <a:xfrm>
            <a:off x="609600" y="1885950"/>
            <a:ext cx="8077200" cy="1600200"/>
          </a:xfrm>
        </p:spPr>
        <p:txBody>
          <a:bodyPr/>
          <a:lstStyle/>
          <a:p>
            <a:r>
              <a:rPr lang="en-US" dirty="0"/>
              <a:t>Please give feedback positive or negative as early as you can via email. </a:t>
            </a:r>
          </a:p>
        </p:txBody>
      </p:sp>
    </p:spTree>
    <p:extLst>
      <p:ext uri="{BB962C8B-B14F-4D97-AF65-F5344CB8AC3E}">
        <p14:creationId xmlns:p14="http://schemas.microsoft.com/office/powerpoint/2010/main" val="3819123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838200" y="1371601"/>
            <a:ext cx="5257800" cy="3394472"/>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r>
              <a:rPr lang="en-US" dirty="0"/>
              <a:t>What can AI do?</a:t>
            </a:r>
          </a:p>
          <a:p>
            <a:pPr eaLnBrk="1" hangingPunct="1"/>
            <a:endParaRPr lang="en-US" dirty="0"/>
          </a:p>
          <a:p>
            <a:pPr eaLnBrk="1" hangingPunct="1"/>
            <a:r>
              <a:rPr lang="en-US" dirty="0"/>
              <a:t>What is this course?</a:t>
            </a:r>
          </a:p>
        </p:txBody>
      </p:sp>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200400" y="137160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3200400" y="3143250"/>
            <a:ext cx="2686050" cy="142875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6267450" y="1352550"/>
            <a:ext cx="2362200" cy="16002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6343650" y="3105150"/>
            <a:ext cx="2133600"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like people</a:t>
            </a: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Rationality</a:t>
            </a:r>
            <a:r>
              <a:rPr lang="en-US" b="1" dirty="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Your</a:t>
            </a:r>
          </a:p>
          <a:p>
            <a:pPr algn="ctr"/>
            <a:r>
              <a:rPr lang="en-US" sz="6600" dirty="0">
                <a:latin typeface="Calibri" pitchFamily="34" charset="0"/>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srcRect/>
          <a:stretch>
            <a:fillRect/>
          </a:stretch>
        </p:blipFill>
        <p:spPr bwMode="auto">
          <a:xfrm>
            <a:off x="4648200" y="1200150"/>
            <a:ext cx="4114800" cy="2937967"/>
          </a:xfrm>
          <a:prstGeom prst="rect">
            <a:avLst/>
          </a:prstGeom>
          <a:noFill/>
        </p:spPr>
      </p:pic>
      <p:pic>
        <p:nvPicPr>
          <p:cNvPr id="6" name="Picture 3"/>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4038979" y="971549"/>
            <a:ext cx="5028440" cy="3774374"/>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Lessons learned from the brain: memory and simulation are key to decision making</a:t>
            </a:r>
          </a:p>
        </p:txBody>
      </p:sp>
    </p:spTree>
    <p:extLst>
      <p:ext uri="{BB962C8B-B14F-4D97-AF65-F5344CB8AC3E}">
        <p14:creationId xmlns:p14="http://schemas.microsoft.com/office/powerpoint/2010/main" val="158261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123950"/>
            <a:ext cx="2630807" cy="3657598"/>
          </a:xfrm>
          <a:prstGeom prst="rect">
            <a:avLst/>
          </a:prstGeom>
          <a:noFill/>
        </p:spPr>
      </p:pic>
      <p:sp>
        <p:nvSpPr>
          <p:cNvPr id="2" name="TextBox 1"/>
          <p:cNvSpPr txBox="1"/>
          <p:nvPr/>
        </p:nvSpPr>
        <p:spPr>
          <a:xfrm>
            <a:off x="6628167" y="4835723"/>
            <a:ext cx="2515833" cy="307777"/>
          </a:xfrm>
          <a:prstGeom prst="rect">
            <a:avLst/>
          </a:prstGeom>
          <a:noFill/>
        </p:spPr>
        <p:txBody>
          <a:bodyPr wrap="none" rtlCol="0">
            <a:spAutoFit/>
          </a:bodyPr>
          <a:lstStyle/>
          <a:p>
            <a:r>
              <a:rPr lang="en-US" sz="1400" dirty="0">
                <a:solidFill>
                  <a:srgbClr val="FF0000"/>
                </a:solidFill>
                <a:latin typeface="Calibri"/>
                <a:cs typeface="Calibri"/>
              </a:rPr>
              <a:t>Demo: HISTORY – MT1950.wmv</a:t>
            </a:r>
          </a:p>
        </p:txBody>
      </p:sp>
    </p:spTree>
    <p:extLst>
      <p:ext uri="{BB962C8B-B14F-4D97-AF65-F5344CB8AC3E}">
        <p14:creationId xmlns:p14="http://schemas.microsoft.com/office/powerpoint/2010/main" val="101142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HISTORY -- MT1950">
            <a:hlinkClick r:id="" action="ppaction://media"/>
            <a:extLst>
              <a:ext uri="{FF2B5EF4-FFF2-40B4-BE49-F238E27FC236}">
                <a16:creationId xmlns:a16="http://schemas.microsoft.com/office/drawing/2014/main" id="{9DA6AEAC-B4AA-4CB4-BC34-B54063102C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209550"/>
            <a:ext cx="8763000" cy="4495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0303">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including Samuel's checkers program, Newell &amp; Simon's Logic Theorist, Gelernter's Geometry Engine</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Statistical approaches</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eaLnBrk="1" hangingPunct="1">
              <a:lnSpc>
                <a:spcPct val="80000"/>
              </a:lnSpc>
            </a:pPr>
            <a:endParaRPr lang="en-US" sz="1000" dirty="0"/>
          </a:p>
          <a:p>
            <a:pPr eaLnBrk="1" hangingPunct="1">
              <a:lnSpc>
                <a:spcPct val="80000"/>
              </a:lnSpc>
            </a:pPr>
            <a:r>
              <a:rPr lang="en-US" sz="1400"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val="1377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Course Information</a:t>
            </a:r>
          </a:p>
        </p:txBody>
      </p:sp>
      <p:sp>
        <p:nvSpPr>
          <p:cNvPr id="6147" name="Rectangle 3"/>
          <p:cNvSpPr>
            <a:spLocks noGrp="1" noChangeArrowheads="1"/>
          </p:cNvSpPr>
          <p:nvPr>
            <p:ph type="body" idx="1"/>
          </p:nvPr>
        </p:nvSpPr>
        <p:spPr>
          <a:xfrm>
            <a:off x="4495800" y="971550"/>
            <a:ext cx="4572000" cy="3962400"/>
          </a:xfrm>
        </p:spPr>
        <p:txBody>
          <a:bodyPr/>
          <a:lstStyle/>
          <a:p>
            <a:pPr eaLnBrk="1" hangingPunct="1">
              <a:lnSpc>
                <a:spcPct val="90000"/>
              </a:lnSpc>
            </a:pPr>
            <a:r>
              <a:rPr lang="en-US" sz="2000" dirty="0"/>
              <a:t>Communication:</a:t>
            </a:r>
          </a:p>
          <a:p>
            <a:pPr lvl="1" eaLnBrk="1" hangingPunct="1">
              <a:lnSpc>
                <a:spcPct val="90000"/>
              </a:lnSpc>
            </a:pPr>
            <a:r>
              <a:rPr lang="en-US" sz="1800" dirty="0"/>
              <a:t>Announcements on webpage/ emails/ blackboard </a:t>
            </a:r>
          </a:p>
          <a:p>
            <a:pPr lvl="1" eaLnBrk="1" hangingPunct="1">
              <a:lnSpc>
                <a:spcPct val="90000"/>
              </a:lnSpc>
            </a:pPr>
            <a:r>
              <a:rPr lang="en-US" sz="1800" dirty="0"/>
              <a:t>Questions?  Email me. </a:t>
            </a:r>
          </a:p>
          <a:p>
            <a:pPr lvl="1" eaLnBrk="1" hangingPunct="1">
              <a:lnSpc>
                <a:spcPct val="90000"/>
              </a:lnSpc>
            </a:pPr>
            <a:r>
              <a:rPr lang="en-US" sz="1800" dirty="0"/>
              <a:t>Staff email: hssuwat@uqu.edu.sa</a:t>
            </a:r>
          </a:p>
          <a:p>
            <a:pPr eaLnBrk="1" hangingPunct="1">
              <a:lnSpc>
                <a:spcPct val="90000"/>
              </a:lnSpc>
            </a:pPr>
            <a:r>
              <a:rPr lang="en-US" sz="2000" dirty="0"/>
              <a:t>Course technology:</a:t>
            </a:r>
          </a:p>
          <a:p>
            <a:pPr lvl="1" eaLnBrk="1" hangingPunct="1">
              <a:lnSpc>
                <a:spcPct val="90000"/>
              </a:lnSpc>
            </a:pPr>
            <a:r>
              <a:rPr lang="en-US" sz="1800" dirty="0"/>
              <a:t>Website</a:t>
            </a:r>
          </a:p>
          <a:p>
            <a:pPr lvl="1" eaLnBrk="1" hangingPunct="1">
              <a:lnSpc>
                <a:spcPct val="90000"/>
              </a:lnSpc>
            </a:pPr>
            <a:r>
              <a:rPr lang="en-US" sz="1800" dirty="0"/>
              <a:t>UQU Blackboard</a:t>
            </a:r>
          </a:p>
          <a:p>
            <a:pPr lvl="1" eaLnBrk="1" hangingPunct="1">
              <a:lnSpc>
                <a:spcPct val="90000"/>
              </a:lnSpc>
            </a:pPr>
            <a:r>
              <a:rPr lang="en-US" sz="1800" dirty="0" err="1"/>
              <a:t>Autograded</a:t>
            </a:r>
            <a:r>
              <a:rPr lang="en-US" sz="1800" dirty="0"/>
              <a:t> projects.</a:t>
            </a:r>
          </a:p>
          <a:p>
            <a:pPr lvl="1" eaLnBrk="1" hangingPunct="1">
              <a:lnSpc>
                <a:spcPct val="90000"/>
              </a:lnSpc>
            </a:pPr>
            <a:r>
              <a:rPr lang="en-US" sz="1800" dirty="0"/>
              <a:t>interactive homework </a:t>
            </a:r>
          </a:p>
          <a:p>
            <a:pPr lvl="1" eaLnBrk="1" hangingPunct="1">
              <a:lnSpc>
                <a:spcPct val="90000"/>
              </a:lnSpc>
            </a:pPr>
            <a:r>
              <a:rPr lang="en-US" sz="1800" dirty="0"/>
              <a:t>Regular homework</a:t>
            </a:r>
          </a:p>
          <a:p>
            <a:pPr lvl="1" eaLnBrk="1" hangingPunct="1">
              <a:lnSpc>
                <a:spcPct val="90000"/>
              </a:lnSpc>
            </a:pPr>
            <a:r>
              <a:rPr lang="en-US" sz="1800" dirty="0"/>
              <a:t>Help us make it awesome!</a:t>
            </a:r>
          </a:p>
          <a:p>
            <a:pPr eaLnBrk="1" hangingPunct="1"/>
            <a:endParaRPr lang="en-US" sz="1800" dirty="0"/>
          </a:p>
        </p:txBody>
      </p:sp>
      <p:pic>
        <p:nvPicPr>
          <p:cNvPr id="2" name="صورة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428750"/>
            <a:ext cx="3683833" cy="3276600"/>
          </a:xfrm>
          <a:prstGeom prst="rect">
            <a:avLst/>
          </a:prstGeom>
        </p:spPr>
      </p:pic>
      <p:sp>
        <p:nvSpPr>
          <p:cNvPr id="3" name="مستطيل 2"/>
          <p:cNvSpPr/>
          <p:nvPr/>
        </p:nvSpPr>
        <p:spPr>
          <a:xfrm>
            <a:off x="251863" y="971550"/>
            <a:ext cx="3942105" cy="369332"/>
          </a:xfrm>
          <a:prstGeom prst="rect">
            <a:avLst/>
          </a:prstGeom>
        </p:spPr>
        <p:txBody>
          <a:bodyPr wrap="none">
            <a:spAutoFit/>
          </a:bodyPr>
          <a:lstStyle/>
          <a:p>
            <a:r>
              <a:rPr lang="en-US" dirty="0">
                <a:solidFill>
                  <a:srgbClr val="FF0000"/>
                </a:solidFill>
              </a:rPr>
              <a:t>https://hatimalsuwat.github.io/AI.html</a:t>
            </a:r>
            <a:endParaRPr lang="ar-SA"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table tennis?</a:t>
            </a:r>
          </a:p>
          <a:p>
            <a:pPr eaLnBrk="1" hangingPunct="1">
              <a:lnSpc>
                <a:spcPct val="80000"/>
              </a:lnSpc>
            </a:pPr>
            <a:r>
              <a:rPr lang="en-US" sz="1500" dirty="0"/>
              <a:t>Play a decent game of Jeopardy?</a:t>
            </a:r>
          </a:p>
          <a:p>
            <a:pPr eaLnBrk="1" hangingPunct="1">
              <a:lnSpc>
                <a:spcPct val="80000"/>
              </a:lnSpc>
            </a:pPr>
            <a:r>
              <a:rPr lang="en-US" sz="1500" dirty="0"/>
              <a:t>Drive safely along a curving mountain road?</a:t>
            </a:r>
          </a:p>
          <a:p>
            <a:pPr eaLnBrk="1" hangingPunct="1">
              <a:lnSpc>
                <a:spcPct val="80000"/>
              </a:lnSpc>
            </a:pPr>
            <a:r>
              <a:rPr lang="en-US" sz="1500" dirty="0"/>
              <a:t>Drive safely along Telegraph Avenue?</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bin Dawood?</a:t>
            </a:r>
          </a:p>
          <a:p>
            <a:pPr eaLnBrk="1" hangingPunct="1">
              <a:lnSpc>
                <a:spcPct val="80000"/>
              </a:lnSpc>
            </a:pPr>
            <a:r>
              <a:rPr lang="en-US" sz="1500" dirty="0"/>
              <a:t>Discover and prove a new mathematical theorem?</a:t>
            </a:r>
          </a:p>
          <a:p>
            <a:pPr eaLnBrk="1" hangingPunct="1">
              <a:lnSpc>
                <a:spcPct val="80000"/>
              </a:lnSpc>
            </a:pPr>
            <a:r>
              <a:rPr lang="en-US" sz="1500" dirty="0"/>
              <a:t>Converse successfully with another person for an hour?</a:t>
            </a:r>
          </a:p>
          <a:p>
            <a:pPr eaLnBrk="1" hangingPunct="1">
              <a:lnSpc>
                <a:spcPct val="80000"/>
              </a:lnSpc>
            </a:pPr>
            <a:r>
              <a:rPr lang="en-US" sz="1500" dirty="0"/>
              <a:t>Perform a surgical operation?</a:t>
            </a:r>
          </a:p>
          <a:p>
            <a:pPr eaLnBrk="1" hangingPunct="1">
              <a:lnSpc>
                <a:spcPct val="80000"/>
              </a:lnSpc>
            </a:pPr>
            <a:r>
              <a:rPr lang="en-US" sz="1500" dirty="0"/>
              <a:t>Put away the dishes and fold the laundry?</a:t>
            </a:r>
          </a:p>
          <a:p>
            <a:pPr eaLnBrk="1" hangingPunct="1">
              <a:lnSpc>
                <a:spcPct val="80000"/>
              </a:lnSpc>
            </a:pPr>
            <a:r>
              <a:rPr lang="en-US" sz="1500" dirty="0"/>
              <a:t>Translate spoken Chinese into spoken English in real time?</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790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4" name="Group 20"/>
          <p:cNvGrpSpPr>
            <a:grpSpLocks/>
          </p:cNvGrpSpPr>
          <p:nvPr/>
        </p:nvGrpSpPr>
        <p:grpSpPr bwMode="auto">
          <a:xfrm>
            <a:off x="628649" y="2190750"/>
            <a:ext cx="228600" cy="17145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1" name="Freeform 10"/>
          <p:cNvSpPr>
            <a:spLocks/>
          </p:cNvSpPr>
          <p:nvPr/>
        </p:nvSpPr>
        <p:spPr bwMode="auto">
          <a:xfrm>
            <a:off x="619125" y="3562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94341" y="1733550"/>
            <a:ext cx="3068150" cy="2209799"/>
          </a:xfrm>
          <a:prstGeom prst="rect">
            <a:avLst/>
          </a:prstGeom>
          <a:noFill/>
          <a:ln w="9525">
            <a:noFill/>
            <a:miter lim="800000"/>
            <a:headEnd/>
            <a:tailEnd/>
          </a:ln>
          <a:effectLst/>
        </p:spPr>
      </p:pic>
    </p:spTree>
    <p:extLst>
      <p:ext uri="{BB962C8B-B14F-4D97-AF65-F5344CB8AC3E}">
        <p14:creationId xmlns:p14="http://schemas.microsoft.com/office/powerpoint/2010/main" val="4708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pPr>
            <a:r>
              <a:rPr lang="en-US" sz="2000" dirty="0"/>
              <a:t>One day Joe Bear was hungry.  He asked his friend</a:t>
            </a:r>
          </a:p>
          <a:p>
            <a:pPr eaLnBrk="1" hangingPunct="1">
              <a:lnSpc>
                <a:spcPct val="80000"/>
              </a:lnSpc>
              <a:spcBef>
                <a:spcPts val="0"/>
              </a:spcBef>
              <a:buNone/>
            </a:pPr>
            <a:r>
              <a:rPr lang="en-US" sz="2000" dirty="0"/>
              <a:t>	Irving Bird where some honey was.  Irving told him</a:t>
            </a:r>
          </a:p>
          <a:p>
            <a:pPr eaLnBrk="1" hangingPunct="1">
              <a:lnSpc>
                <a:spcPct val="80000"/>
              </a:lnSpc>
              <a:spcBef>
                <a:spcPts val="0"/>
              </a:spcBef>
              <a:buNone/>
            </a:pPr>
            <a:r>
              <a:rPr lang="en-US" sz="2000" dirty="0"/>
              <a:t>	there was a beehive in the oak tree.  Joe walked to</a:t>
            </a:r>
          </a:p>
          <a:p>
            <a:pPr eaLnBrk="1" hangingPunct="1">
              <a:lnSpc>
                <a:spcPct val="80000"/>
              </a:lnSpc>
              <a:spcBef>
                <a:spcPts val="0"/>
              </a:spcBef>
              <a:buNone/>
            </a:pPr>
            <a:r>
              <a:rPr lang="en-US" sz="2000" dirty="0"/>
              <a:t>	the oak tree.  He ate the beehive.  The End.</a:t>
            </a:r>
          </a:p>
          <a:p>
            <a:pPr eaLnBrk="1" hangingPunct="1">
              <a:lnSpc>
                <a:spcPct val="80000"/>
              </a:lnSpc>
            </a:pPr>
            <a:endParaRPr lang="en-US" sz="1400" dirty="0"/>
          </a:p>
          <a:p>
            <a:pPr eaLnBrk="1" hangingPunct="1">
              <a:lnSpc>
                <a:spcPct val="80000"/>
              </a:lnSpc>
            </a:pPr>
            <a:r>
              <a:rPr lang="en-US" sz="2000" dirty="0"/>
              <a:t>Henry Squirrel was thirsty.  He walked over to the</a:t>
            </a:r>
          </a:p>
          <a:p>
            <a:pPr eaLnBrk="1" hangingPunct="1">
              <a:lnSpc>
                <a:spcPct val="80000"/>
              </a:lnSpc>
              <a:spcBef>
                <a:spcPts val="0"/>
              </a:spcBef>
              <a:buNone/>
            </a:pPr>
            <a:r>
              <a:rPr lang="en-US" sz="2000" dirty="0"/>
              <a:t>	river bank where his good friend Bill Bird was sitting.</a:t>
            </a:r>
          </a:p>
          <a:p>
            <a:pPr eaLnBrk="1" hangingPunct="1">
              <a:lnSpc>
                <a:spcPct val="80000"/>
              </a:lnSpc>
              <a:spcBef>
                <a:spcPts val="0"/>
              </a:spcBef>
              <a:buNone/>
            </a:pPr>
            <a:r>
              <a:rPr lang="en-US" sz="2000" dirty="0"/>
              <a:t>	Henry	slipped and fell in the river.  Gravity drowned.</a:t>
            </a:r>
          </a:p>
          <a:p>
            <a:pPr eaLnBrk="1" hangingPunct="1">
              <a:lnSpc>
                <a:spcPct val="80000"/>
              </a:lnSpc>
              <a:spcBef>
                <a:spcPts val="0"/>
              </a:spcBef>
              <a:buNone/>
            </a:pPr>
            <a:r>
              <a:rPr lang="en-US" sz="2000" dirty="0"/>
              <a:t>	The End.</a:t>
            </a:r>
          </a:p>
          <a:p>
            <a:pPr eaLnBrk="1" hangingPunct="1">
              <a:lnSpc>
                <a:spcPct val="80000"/>
              </a:lnSpc>
            </a:pPr>
            <a:endParaRPr lang="en-US" sz="1400" dirty="0"/>
          </a:p>
          <a:p>
            <a:pPr eaLnBrk="1" hangingPunct="1">
              <a:lnSpc>
                <a:spcPct val="80000"/>
              </a:lnSpc>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28527" y="1063612"/>
            <a:ext cx="2986872" cy="2178075"/>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3181350" y="1047750"/>
            <a:ext cx="2381250" cy="3571875"/>
          </a:xfrm>
          <a:prstGeom prst="rect">
            <a:avLst/>
          </a:prstGeom>
          <a:noFill/>
        </p:spPr>
      </p:pic>
      <p:pic>
        <p:nvPicPr>
          <p:cNvPr id="8" name="Picture 2" descr="http://pleated-jeans.com/wp-content/uploads/2011/10/11529934470.png"/>
          <p:cNvPicPr>
            <a:picLocks noChangeAspect="1" noChangeArrowheads="1"/>
          </p:cNvPicPr>
          <p:nvPr/>
        </p:nvPicPr>
        <p:blipFill>
          <a:blip r:embed="rId4" cstate="print">
            <a:lum bright="2000"/>
          </a:blip>
          <a:srcRect t="29867" b="55200"/>
          <a:stretch>
            <a:fillRect/>
          </a:stretch>
        </p:blipFill>
        <p:spPr bwMode="auto">
          <a:xfrm>
            <a:off x="3181350" y="1581150"/>
            <a:ext cx="2381250" cy="533400"/>
          </a:xfrm>
          <a:prstGeom prst="rect">
            <a:avLst/>
          </a:prstGeom>
          <a:noFill/>
        </p:spPr>
      </p:pic>
    </p:spTree>
    <p:extLst>
      <p:ext uri="{BB962C8B-B14F-4D97-AF65-F5344CB8AC3E}">
        <p14:creationId xmlns:p14="http://schemas.microsoft.com/office/powerpoint/2010/main"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sp>
        <p:nvSpPr>
          <p:cNvPr id="5" name="TextBox 4"/>
          <p:cNvSpPr txBox="1"/>
          <p:nvPr/>
        </p:nvSpPr>
        <p:spPr>
          <a:xfrm>
            <a:off x="6734328" y="4835723"/>
            <a:ext cx="2409672" cy="307777"/>
          </a:xfrm>
          <a:prstGeom prst="rect">
            <a:avLst/>
          </a:prstGeom>
          <a:noFill/>
        </p:spPr>
        <p:txBody>
          <a:bodyPr wrap="none" rtlCol="0">
            <a:spAutoFit/>
          </a:bodyPr>
          <a:lstStyle/>
          <a:p>
            <a:r>
              <a:rPr lang="en-US" sz="1400" dirty="0">
                <a:solidFill>
                  <a:srgbClr val="FF0000"/>
                </a:solidFill>
                <a:latin typeface="Calibri"/>
                <a:cs typeface="Calibri"/>
              </a:rPr>
              <a:t>Demo: NLP – ASR </a:t>
            </a:r>
            <a:r>
              <a:rPr lang="en-US" sz="1400" dirty="0" err="1">
                <a:solidFill>
                  <a:srgbClr val="FF0000"/>
                </a:solidFill>
                <a:latin typeface="Calibri"/>
                <a:cs typeface="Calibri"/>
              </a:rPr>
              <a:t>tvsample.avi</a:t>
            </a:r>
            <a:endParaRPr lang="en-US" sz="1400" dirty="0">
              <a:solidFill>
                <a:srgbClr val="FF0000"/>
              </a:solidFill>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NLP -- ASR tvsample">
            <a:hlinkClick r:id="" action="ppaction://media"/>
            <a:extLst>
              <a:ext uri="{FF2B5EF4-FFF2-40B4-BE49-F238E27FC236}">
                <a16:creationId xmlns:a16="http://schemas.microsoft.com/office/drawing/2014/main" id="{B0DC43A5-03A9-4503-BE3E-3FAFA3B1E4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285750"/>
            <a:ext cx="8305800" cy="4724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a:p>
            <a:pPr eaLnBrk="1" hangingPunct="1">
              <a:lnSpc>
                <a:spcPct val="80000"/>
              </a:lnSpc>
            </a:pPr>
            <a:r>
              <a:rPr lang="en-US" sz="1800" dirty="0"/>
              <a:t>Language processing technologies</a:t>
            </a:r>
          </a:p>
          <a:p>
            <a:pPr lvl="1" eaLnBrk="1" hangingPunct="1">
              <a:lnSpc>
                <a:spcPct val="80000"/>
              </a:lnSpc>
            </a:pPr>
            <a:r>
              <a:rPr lang="en-US" sz="1500" dirty="0"/>
              <a:t>Question answering</a:t>
            </a:r>
          </a:p>
          <a:p>
            <a:pPr lvl="1" eaLnBrk="1" hangingPunct="1">
              <a:lnSpc>
                <a:spcPct val="80000"/>
              </a:lnSpc>
            </a:pPr>
            <a:r>
              <a:rPr lang="en-US" sz="1500" dirty="0"/>
              <a:t>Machine translation</a:t>
            </a:r>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itchFamily="2" charset="2"/>
              <a:buNone/>
            </a:pPr>
            <a:r>
              <a:rPr lang="en-US" sz="1500" dirty="0"/>
              <a:t>	</a:t>
            </a:r>
          </a:p>
          <a:p>
            <a:pPr lvl="1" eaLnBrk="1" hangingPunct="1">
              <a:lnSpc>
                <a:spcPct val="80000"/>
              </a:lnSpc>
            </a:pPr>
            <a:endParaRPr lang="en-US" sz="1500" dirty="0"/>
          </a:p>
          <a:p>
            <a:pPr lvl="1" eaLnBrk="1" hangingPunct="1">
              <a:lnSpc>
                <a:spcPct val="80000"/>
              </a:lnSpc>
            </a:pPr>
            <a:r>
              <a:rPr lang="en-US" sz="1500" dirty="0"/>
              <a:t>Web search</a:t>
            </a:r>
          </a:p>
          <a:p>
            <a:pPr lvl="1" eaLnBrk="1" hangingPunct="1">
              <a:lnSpc>
                <a:spcPct val="80000"/>
              </a:lnSpc>
            </a:pPr>
            <a:r>
              <a:rPr lang="en-US" sz="15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3" cstate="print"/>
          <a:srcRect/>
          <a:stretch>
            <a:fillRect/>
          </a:stretch>
        </p:blipFill>
        <p:spPr bwMode="auto">
          <a:xfrm>
            <a:off x="495300" y="2234803"/>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a:latin typeface="Calibri"/>
                <a:cs typeface="Calibri"/>
              </a:rPr>
              <a:t>Images from Erik </a:t>
            </a:r>
            <a:r>
              <a:rPr lang="en-US" sz="1100" dirty="0" err="1">
                <a:latin typeface="Calibri"/>
                <a:cs typeface="Calibri"/>
              </a:rPr>
              <a:t>Sudderth</a:t>
            </a:r>
            <a:r>
              <a:rPr lang="en-US" sz="1100" dirty="0">
                <a:latin typeface="Calibri"/>
                <a:cs typeface="Calibri"/>
              </a:rPr>
              <a:t> (left), </a:t>
            </a:r>
            <a:r>
              <a:rPr lang="en-US" sz="1100" dirty="0" err="1">
                <a:latin typeface="Calibri"/>
                <a:cs typeface="Calibri"/>
              </a:rPr>
              <a:t>wikipedia</a:t>
            </a:r>
            <a:r>
              <a:rPr lang="en-US" sz="1100" dirty="0">
                <a:latin typeface="Calibri"/>
                <a:cs typeface="Calibri"/>
              </a:rPr>
              <a:t> (right)</a:t>
            </a: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face recognition</a:t>
            </a: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classification</a:t>
            </a:r>
          </a:p>
        </p:txBody>
      </p:sp>
      <p:pic>
        <p:nvPicPr>
          <p:cNvPr id="59394" name="Picture 2" descr="File:Kinect2-ir-image.png">
            <a:hlinkClick r:id="rId4"/>
          </p:cNvPr>
          <p:cNvPicPr>
            <a:picLocks noChangeAspect="1" noChangeArrowheads="1"/>
          </p:cNvPicPr>
          <p:nvPr/>
        </p:nvPicPr>
        <p:blipFill>
          <a:blip r:embed="rId5" cstate="print"/>
          <a:srcRect/>
          <a:stretch>
            <a:fillRect/>
          </a:stretch>
        </p:blipFill>
        <p:spPr bwMode="auto">
          <a:xfrm>
            <a:off x="6324600" y="895350"/>
            <a:ext cx="1833880" cy="1447800"/>
          </a:xfrm>
          <a:prstGeom prst="rect">
            <a:avLst/>
          </a:prstGeom>
          <a:noFill/>
        </p:spPr>
      </p:pic>
      <p:pic>
        <p:nvPicPr>
          <p:cNvPr id="59396" name="Picture 4" descr="File:Kinect2-deepmap.png">
            <a:hlinkClick r:id="rId6"/>
          </p:cNvPr>
          <p:cNvPicPr>
            <a:picLocks noChangeAspect="1" noChangeArrowheads="1"/>
          </p:cNvPicPr>
          <p:nvPr/>
        </p:nvPicPr>
        <p:blipFill>
          <a:blip r:embed="rId7" cstate="print"/>
          <a:srcRect/>
          <a:stretch>
            <a:fillRect/>
          </a:stretch>
        </p:blipFill>
        <p:spPr bwMode="auto">
          <a:xfrm>
            <a:off x="6324600" y="2419350"/>
            <a:ext cx="1828800" cy="1472859"/>
          </a:xfrm>
          <a:prstGeom prst="rect">
            <a:avLst/>
          </a:prstGeom>
          <a:noFill/>
        </p:spPr>
      </p:pic>
      <p:pic>
        <p:nvPicPr>
          <p:cNvPr id="59398" name="Picture 6" descr="File:Xbox-360-Kinect-Standalone.png">
            <a:hlinkClick r:id="rId8"/>
          </p:cNvPr>
          <p:cNvPicPr>
            <a:picLocks noChangeAspect="1" noChangeArrowheads="1"/>
          </p:cNvPicPr>
          <p:nvPr/>
        </p:nvPicPr>
        <p:blipFill>
          <a:blip r:embed="rId9" cstate="print"/>
          <a:srcRect/>
          <a:stretch>
            <a:fillRect/>
          </a:stretch>
        </p:blipFill>
        <p:spPr bwMode="auto">
          <a:xfrm>
            <a:off x="3886200" y="1123950"/>
            <a:ext cx="2286000" cy="789657"/>
          </a:xfrm>
          <a:prstGeom prst="rect">
            <a:avLst/>
          </a:prstGeom>
          <a:noFill/>
        </p:spPr>
      </p:pic>
      <p:sp>
        <p:nvSpPr>
          <p:cNvPr id="9" name="TextBox 8"/>
          <p:cNvSpPr txBox="1"/>
          <p:nvPr/>
        </p:nvSpPr>
        <p:spPr>
          <a:xfrm>
            <a:off x="6088155" y="4476750"/>
            <a:ext cx="2821255" cy="307777"/>
          </a:xfrm>
          <a:prstGeom prst="rect">
            <a:avLst/>
          </a:prstGeom>
          <a:noFill/>
        </p:spPr>
        <p:txBody>
          <a:bodyPr wrap="none" rtlCol="0">
            <a:spAutoFit/>
          </a:bodyPr>
          <a:lstStyle/>
          <a:p>
            <a:r>
              <a:rPr lang="en-US" sz="1400" dirty="0">
                <a:solidFill>
                  <a:srgbClr val="FF0000"/>
                </a:solidFill>
                <a:latin typeface="Calibri"/>
                <a:cs typeface="Calibri"/>
              </a:rPr>
              <a:t>Demo1: VISION – lec_1_t2_video.flv</a:t>
            </a:r>
          </a:p>
        </p:txBody>
      </p:sp>
      <p:sp>
        <p:nvSpPr>
          <p:cNvPr id="10" name="TextBox 9"/>
          <p:cNvSpPr txBox="1"/>
          <p:nvPr/>
        </p:nvSpPr>
        <p:spPr>
          <a:xfrm>
            <a:off x="6088155" y="4778573"/>
            <a:ext cx="3055845" cy="307777"/>
          </a:xfrm>
          <a:prstGeom prst="rect">
            <a:avLst/>
          </a:prstGeom>
          <a:noFill/>
        </p:spPr>
        <p:txBody>
          <a:bodyPr wrap="none" rtlCol="0">
            <a:spAutoFit/>
          </a:bodyPr>
          <a:lstStyle/>
          <a:p>
            <a:r>
              <a:rPr lang="en-US" sz="1400" dirty="0">
                <a:solidFill>
                  <a:srgbClr val="FF0000"/>
                </a:solidFill>
                <a:latin typeface="Calibri"/>
                <a:cs typeface="Calibri"/>
              </a:rPr>
              <a:t>Demo2: VISION – lec_1_obj_rec_0.mpg</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a:solidFill>
                  <a:schemeClr val="tx1"/>
                </a:solidFill>
              </a:rPr>
              <a:t>Robotics</a:t>
            </a:r>
          </a:p>
          <a:p>
            <a:pPr lvl="1" eaLnBrk="1" hangingPunct="1">
              <a:lnSpc>
                <a:spcPct val="80000"/>
              </a:lnSpc>
            </a:pPr>
            <a:r>
              <a:rPr lang="en-US" sz="1400" dirty="0"/>
              <a:t>Part mech. eng.</a:t>
            </a:r>
          </a:p>
          <a:p>
            <a:pPr lvl="1" eaLnBrk="1" hangingPunct="1">
              <a:lnSpc>
                <a:spcPct val="80000"/>
              </a:lnSpc>
            </a:pPr>
            <a:r>
              <a:rPr lang="en-US" sz="1400" dirty="0"/>
              <a:t>Part AI</a:t>
            </a:r>
          </a:p>
          <a:p>
            <a:pPr lvl="1" eaLnBrk="1" hangingPunct="1">
              <a:lnSpc>
                <a:spcPct val="80000"/>
              </a:lnSpc>
            </a:pPr>
            <a:r>
              <a:rPr lang="en-US" sz="1400" dirty="0"/>
              <a:t>Reality much</a:t>
            </a:r>
          </a:p>
          <a:p>
            <a:pPr lvl="1" eaLnBrk="1" hangingPunct="1">
              <a:lnSpc>
                <a:spcPct val="80000"/>
              </a:lnSpc>
              <a:buFont typeface="Wingdings" pitchFamily="2" charset="2"/>
              <a:buNone/>
            </a:pPr>
            <a:r>
              <a:rPr lang="en-US" sz="1400" dirty="0"/>
              <a:t>	harder than</a:t>
            </a:r>
          </a:p>
          <a:p>
            <a:pPr lvl="1" eaLnBrk="1" hangingPunct="1">
              <a:lnSpc>
                <a:spcPct val="80000"/>
              </a:lnSpc>
              <a:buFont typeface="Wingdings" pitchFamily="2" charset="2"/>
              <a:buNone/>
            </a:pPr>
            <a:r>
              <a:rPr lang="en-US" sz="1400" dirty="0"/>
              <a:t>	simulations!</a:t>
            </a:r>
          </a:p>
          <a:p>
            <a:pPr lvl="1" eaLnBrk="1" hangingPunct="1">
              <a:lnSpc>
                <a:spcPct val="80000"/>
              </a:lnSpc>
            </a:pPr>
            <a:endParaRPr lang="en-US" sz="1400" dirty="0"/>
          </a:p>
          <a:p>
            <a:pPr eaLnBrk="1" hangingPunct="1">
              <a:lnSpc>
                <a:spcPct val="80000"/>
              </a:lnSpc>
            </a:pPr>
            <a:r>
              <a:rPr lang="en-US" sz="1500" dirty="0">
                <a:solidFill>
                  <a:schemeClr val="tx1"/>
                </a:solidFill>
              </a:rPr>
              <a:t>Technologies</a:t>
            </a:r>
          </a:p>
          <a:p>
            <a:pPr lvl="1" eaLnBrk="1" hangingPunct="1">
              <a:lnSpc>
                <a:spcPct val="80000"/>
              </a:lnSpc>
            </a:pPr>
            <a:r>
              <a:rPr lang="en-US" sz="1400" dirty="0"/>
              <a:t>Vehicles</a:t>
            </a:r>
          </a:p>
          <a:p>
            <a:pPr lvl="1" eaLnBrk="1" hangingPunct="1">
              <a:lnSpc>
                <a:spcPct val="80000"/>
              </a:lnSpc>
            </a:pPr>
            <a:r>
              <a:rPr lang="en-US" sz="1400" dirty="0"/>
              <a:t>Rescue</a:t>
            </a:r>
          </a:p>
          <a:p>
            <a:pPr lvl="1" eaLnBrk="1" hangingPunct="1">
              <a:lnSpc>
                <a:spcPct val="80000"/>
              </a:lnSpc>
            </a:pPr>
            <a:r>
              <a:rPr lang="en-US" sz="1400" dirty="0"/>
              <a:t>Soccer!</a:t>
            </a:r>
          </a:p>
          <a:p>
            <a:pPr lvl="1" eaLnBrk="1" hangingPunct="1">
              <a:lnSpc>
                <a:spcPct val="80000"/>
              </a:lnSpc>
            </a:pPr>
            <a:r>
              <a:rPr lang="en-US" sz="1400" dirty="0"/>
              <a:t>Lots of automation…</a:t>
            </a:r>
          </a:p>
          <a:p>
            <a:pPr lvl="1" eaLnBrk="1" hangingPunct="1">
              <a:lnSpc>
                <a:spcPct val="80000"/>
              </a:lnSpc>
            </a:pPr>
            <a:endParaRPr lang="en-US" sz="1400" dirty="0"/>
          </a:p>
          <a:p>
            <a:pPr eaLnBrk="1" hangingPunct="1">
              <a:lnSpc>
                <a:spcPct val="80000"/>
              </a:lnSpc>
            </a:pPr>
            <a:r>
              <a:rPr lang="en-US" sz="1500" dirty="0">
                <a:solidFill>
                  <a:schemeClr val="tx1"/>
                </a:solidFill>
              </a:rPr>
              <a:t>In this class:</a:t>
            </a:r>
          </a:p>
          <a:p>
            <a:pPr lvl="1" eaLnBrk="1" hangingPunct="1">
              <a:lnSpc>
                <a:spcPct val="80000"/>
              </a:lnSpc>
            </a:pPr>
            <a:r>
              <a:rPr lang="en-US" sz="1400" dirty="0"/>
              <a:t>We ignore mechanical aspects</a:t>
            </a:r>
          </a:p>
          <a:p>
            <a:pPr lvl="1" eaLnBrk="1" hangingPunct="1">
              <a:lnSpc>
                <a:spcPct val="80000"/>
              </a:lnSpc>
            </a:pPr>
            <a:r>
              <a:rPr lang="en-US" sz="1400" dirty="0"/>
              <a:t>Methods for planning</a:t>
            </a:r>
          </a:p>
          <a:p>
            <a:pPr lvl="1" eaLnBrk="1" hangingPunct="1">
              <a:lnSpc>
                <a:spcPct val="80000"/>
              </a:lnSpc>
            </a:pPr>
            <a:r>
              <a:rPr lang="en-US" sz="1400" dirty="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pic>
        <p:nvPicPr>
          <p:cNvPr id="2" name="Picture 3"/>
          <p:cNvPicPr>
            <a:picLocks noChangeAspect="1" noChangeArrowheads="1"/>
          </p:cNvPicPr>
          <p:nvPr/>
        </p:nvPicPr>
        <p:blipFill>
          <a:blip r:embed="rId3"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4"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5" cstate="print"/>
          <a:srcRect l="28571" r="25714"/>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6" cstate="print"/>
          <a:srcRect/>
          <a:stretch>
            <a:fillRect/>
          </a:stretch>
        </p:blipFill>
        <p:spPr bwMode="auto">
          <a:xfrm>
            <a:off x="3733800" y="3137964"/>
            <a:ext cx="2590800" cy="1626368"/>
          </a:xfrm>
          <a:prstGeom prst="rect">
            <a:avLst/>
          </a:prstGeom>
          <a:noFill/>
          <a:ln w="9525">
            <a:noFill/>
            <a:miter lim="800000"/>
            <a:headEnd/>
            <a:tailEnd/>
          </a:ln>
        </p:spPr>
      </p:pic>
      <p:sp>
        <p:nvSpPr>
          <p:cNvPr id="9" name="TextBox 8"/>
          <p:cNvSpPr txBox="1"/>
          <p:nvPr/>
        </p:nvSpPr>
        <p:spPr>
          <a:xfrm>
            <a:off x="4800600" y="-19050"/>
            <a:ext cx="2151626" cy="276999"/>
          </a:xfrm>
          <a:prstGeom prst="rect">
            <a:avLst/>
          </a:prstGeom>
          <a:noFill/>
        </p:spPr>
        <p:txBody>
          <a:bodyPr wrap="none" rtlCol="0">
            <a:spAutoFit/>
          </a:bodyPr>
          <a:lstStyle/>
          <a:p>
            <a:r>
              <a:rPr lang="en-US" sz="1200" dirty="0">
                <a:solidFill>
                  <a:srgbClr val="FF0000"/>
                </a:solidFill>
                <a:latin typeface="Calibri"/>
                <a:cs typeface="Calibri"/>
              </a:rPr>
              <a:t>Demo 1: ROBOTICS – </a:t>
            </a:r>
            <a:r>
              <a:rPr lang="en-US" sz="1200" dirty="0" err="1">
                <a:solidFill>
                  <a:srgbClr val="FF0000"/>
                </a:solidFill>
                <a:latin typeface="Calibri"/>
                <a:cs typeface="Calibri"/>
              </a:rPr>
              <a:t>soccer.avi</a:t>
            </a:r>
            <a:endParaRPr lang="en-US" sz="1200" dirty="0">
              <a:solidFill>
                <a:srgbClr val="FF0000"/>
              </a:solidFill>
              <a:latin typeface="Calibri"/>
              <a:cs typeface="Calibri"/>
            </a:endParaRPr>
          </a:p>
        </p:txBody>
      </p:sp>
      <p:sp>
        <p:nvSpPr>
          <p:cNvPr id="10" name="TextBox 9"/>
          <p:cNvSpPr txBox="1"/>
          <p:nvPr/>
        </p:nvSpPr>
        <p:spPr>
          <a:xfrm>
            <a:off x="4800600" y="206573"/>
            <a:ext cx="2229622" cy="276999"/>
          </a:xfrm>
          <a:prstGeom prst="rect">
            <a:avLst/>
          </a:prstGeom>
          <a:noFill/>
        </p:spPr>
        <p:txBody>
          <a:bodyPr wrap="none" rtlCol="0">
            <a:spAutoFit/>
          </a:bodyPr>
          <a:lstStyle/>
          <a:p>
            <a:r>
              <a:rPr lang="en-US" sz="1200" dirty="0">
                <a:solidFill>
                  <a:srgbClr val="FF0000"/>
                </a:solidFill>
                <a:latin typeface="Calibri"/>
                <a:cs typeface="Calibri"/>
              </a:rPr>
              <a:t>Demo 2: ROBOTICS – soccer2.avi</a:t>
            </a:r>
          </a:p>
        </p:txBody>
      </p:sp>
      <p:sp>
        <p:nvSpPr>
          <p:cNvPr id="11" name="TextBox 10"/>
          <p:cNvSpPr txBox="1"/>
          <p:nvPr/>
        </p:nvSpPr>
        <p:spPr>
          <a:xfrm>
            <a:off x="4800600" y="417031"/>
            <a:ext cx="2014794" cy="276999"/>
          </a:xfrm>
          <a:prstGeom prst="rect">
            <a:avLst/>
          </a:prstGeom>
          <a:noFill/>
        </p:spPr>
        <p:txBody>
          <a:bodyPr wrap="none" rtlCol="0">
            <a:spAutoFit/>
          </a:bodyPr>
          <a:lstStyle/>
          <a:p>
            <a:r>
              <a:rPr lang="en-US" sz="1200" dirty="0">
                <a:solidFill>
                  <a:srgbClr val="FF0000"/>
                </a:solidFill>
                <a:latin typeface="Calibri"/>
                <a:cs typeface="Calibri"/>
              </a:rPr>
              <a:t>Demo 3: ROBOTICS – </a:t>
            </a:r>
            <a:r>
              <a:rPr lang="en-US" sz="1200" dirty="0" err="1">
                <a:solidFill>
                  <a:srgbClr val="FF0000"/>
                </a:solidFill>
                <a:latin typeface="Calibri"/>
                <a:cs typeface="Calibri"/>
              </a:rPr>
              <a:t>gcar.avi</a:t>
            </a:r>
            <a:endParaRPr lang="en-US" sz="1200" dirty="0">
              <a:solidFill>
                <a:srgbClr val="FF0000"/>
              </a:solidFill>
              <a:latin typeface="Calibri"/>
              <a:cs typeface="Calibri"/>
            </a:endParaRPr>
          </a:p>
        </p:txBody>
      </p:sp>
      <p:sp>
        <p:nvSpPr>
          <p:cNvPr id="13" name="TextBox 12"/>
          <p:cNvSpPr txBox="1"/>
          <p:nvPr/>
        </p:nvSpPr>
        <p:spPr>
          <a:xfrm>
            <a:off x="6992374" y="0"/>
            <a:ext cx="2224813" cy="276999"/>
          </a:xfrm>
          <a:prstGeom prst="rect">
            <a:avLst/>
          </a:prstGeom>
          <a:noFill/>
        </p:spPr>
        <p:txBody>
          <a:bodyPr wrap="none" rtlCol="0">
            <a:spAutoFit/>
          </a:bodyPr>
          <a:lstStyle/>
          <a:p>
            <a:r>
              <a:rPr lang="en-US" sz="1200" dirty="0">
                <a:solidFill>
                  <a:srgbClr val="FF0000"/>
                </a:solidFill>
                <a:latin typeface="Calibri"/>
                <a:cs typeface="Calibri"/>
              </a:rPr>
              <a:t>Demo 4: ROBOTICS – </a:t>
            </a:r>
            <a:r>
              <a:rPr lang="en-US" sz="1200" dirty="0" err="1">
                <a:solidFill>
                  <a:srgbClr val="FF0000"/>
                </a:solidFill>
                <a:latin typeface="Calibri"/>
                <a:cs typeface="Calibri"/>
              </a:rPr>
              <a:t>laundry.avi</a:t>
            </a:r>
            <a:endParaRPr lang="en-US" sz="1200" dirty="0">
              <a:solidFill>
                <a:srgbClr val="FF0000"/>
              </a:solidFill>
              <a:latin typeface="Calibri"/>
              <a:cs typeface="Calibri"/>
            </a:endParaRPr>
          </a:p>
        </p:txBody>
      </p:sp>
      <p:sp>
        <p:nvSpPr>
          <p:cNvPr id="14" name="TextBox 13"/>
          <p:cNvSpPr txBox="1"/>
          <p:nvPr/>
        </p:nvSpPr>
        <p:spPr>
          <a:xfrm>
            <a:off x="6983816" y="209550"/>
            <a:ext cx="2236384" cy="276999"/>
          </a:xfrm>
          <a:prstGeom prst="rect">
            <a:avLst/>
          </a:prstGeom>
          <a:noFill/>
        </p:spPr>
        <p:txBody>
          <a:bodyPr wrap="none" rtlCol="0">
            <a:spAutoFit/>
          </a:bodyPr>
          <a:lstStyle/>
          <a:p>
            <a:r>
              <a:rPr lang="en-US" sz="1200" dirty="0">
                <a:solidFill>
                  <a:srgbClr val="FF0000"/>
                </a:solidFill>
                <a:latin typeface="Calibri"/>
                <a:cs typeface="Calibri"/>
              </a:rPr>
              <a:t>Demo 5: ROBOTICS – </a:t>
            </a:r>
            <a:r>
              <a:rPr lang="en-US" sz="1200" dirty="0" err="1">
                <a:solidFill>
                  <a:srgbClr val="FF0000"/>
                </a:solidFill>
                <a:latin typeface="Calibri"/>
                <a:cs typeface="Calibri"/>
              </a:rPr>
              <a:t>petman.avi</a:t>
            </a:r>
            <a:endParaRPr lang="en-US" sz="1200" dirty="0">
              <a:solidFill>
                <a:srgbClr val="FF0000"/>
              </a:solidFill>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609600" y="1200150"/>
            <a:ext cx="6705600" cy="3657600"/>
          </a:xfrm>
        </p:spPr>
        <p:txBody>
          <a:bodyPr/>
          <a:lstStyle/>
          <a:p>
            <a:r>
              <a:rPr lang="en-US" sz="1600" dirty="0">
                <a:cs typeface="Calibri" panose="020F0502020204030204" pitchFamily="34" charset="0"/>
              </a:rPr>
              <a:t>Course Website </a:t>
            </a:r>
            <a:r>
              <a:rPr lang="en-US" sz="1600" dirty="0">
                <a:solidFill>
                  <a:srgbClr val="FF0000"/>
                </a:solidFill>
                <a:cs typeface="Calibri" panose="020F0502020204030204" pitchFamily="34" charset="0"/>
              </a:rPr>
              <a:t>https://hatimalsuwat.github.io/AI.html</a:t>
            </a:r>
            <a:endParaRPr lang="ar-SA" sz="1600" dirty="0">
              <a:solidFill>
                <a:srgbClr val="FF0000"/>
              </a:solidFill>
              <a:cs typeface="Calibri" panose="020F0502020204030204" pitchFamily="34" charset="0"/>
            </a:endParaRPr>
          </a:p>
          <a:p>
            <a:pPr eaLnBrk="1" hangingPunct="1">
              <a:lnSpc>
                <a:spcPct val="80000"/>
              </a:lnSpc>
            </a:pPr>
            <a:endParaRPr lang="en-US" sz="700" dirty="0">
              <a:solidFill>
                <a:srgbClr val="CC0000"/>
              </a:solidFill>
              <a:cs typeface="Calibri" panose="020F0502020204030204" pitchFamily="34" charset="0"/>
            </a:endParaRPr>
          </a:p>
          <a:p>
            <a:pPr eaLnBrk="1" hangingPunct="1">
              <a:lnSpc>
                <a:spcPct val="80000"/>
              </a:lnSpc>
            </a:pPr>
            <a:r>
              <a:rPr lang="en-US" sz="1600" dirty="0">
                <a:cs typeface="Calibri" panose="020F0502020204030204" pitchFamily="34" charset="0"/>
              </a:rPr>
              <a:t>Discussion:</a:t>
            </a:r>
          </a:p>
          <a:p>
            <a:pPr lvl="1" eaLnBrk="1" hangingPunct="1">
              <a:lnSpc>
                <a:spcPct val="200000"/>
              </a:lnSpc>
            </a:pPr>
            <a:r>
              <a:rPr lang="en-US" sz="1400" dirty="0">
                <a:cs typeface="Calibri" panose="020F0502020204030204" pitchFamily="34" charset="0"/>
              </a:rPr>
              <a:t> Please ask any question during the lecture (don’t be shy)</a:t>
            </a:r>
          </a:p>
          <a:p>
            <a:pPr lvl="1" eaLnBrk="1" hangingPunct="1">
              <a:lnSpc>
                <a:spcPct val="200000"/>
              </a:lnSpc>
            </a:pPr>
            <a:r>
              <a:rPr lang="en-US" sz="1400" dirty="0">
                <a:cs typeface="Calibri" panose="020F0502020204030204" pitchFamily="34" charset="0"/>
              </a:rPr>
              <a:t>There is no such thing as a stupid question.</a:t>
            </a:r>
          </a:p>
          <a:p>
            <a:pPr lvl="1" eaLnBrk="1" hangingPunct="1">
              <a:lnSpc>
                <a:spcPct val="200000"/>
              </a:lnSpc>
            </a:pPr>
            <a:r>
              <a:rPr lang="en-US" sz="1400" dirty="0">
                <a:cs typeface="Calibri" panose="020F0502020204030204" pitchFamily="34" charset="0"/>
              </a:rPr>
              <a:t>Answer others’ questions - if you know the answer ;-) </a:t>
            </a:r>
          </a:p>
          <a:p>
            <a:pPr lvl="1" eaLnBrk="1" hangingPunct="1">
              <a:lnSpc>
                <a:spcPct val="200000"/>
              </a:lnSpc>
            </a:pPr>
            <a:r>
              <a:rPr lang="en-US" sz="1400" dirty="0">
                <a:cs typeface="Calibri" panose="020F0502020204030204" pitchFamily="34" charset="0"/>
              </a:rPr>
              <a:t>Learn from others’ questions and answers</a:t>
            </a:r>
          </a:p>
          <a:p>
            <a:pPr eaLnBrk="1" hangingPunct="1">
              <a:lnSpc>
                <a:spcPct val="80000"/>
              </a:lnSpc>
              <a:buFont typeface="Wingdings" pitchFamily="2" charset="2"/>
              <a:buNone/>
            </a:pPr>
            <a:endParaRPr lang="en-US" sz="1500" dirty="0">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a:t>Logical systems</a:t>
            </a:r>
          </a:p>
          <a:p>
            <a:pPr lvl="1" eaLnBrk="1" hangingPunct="1"/>
            <a:r>
              <a:rPr lang="en-US" sz="1800" dirty="0"/>
              <a:t>Theorem </a:t>
            </a:r>
            <a:r>
              <a:rPr lang="en-US" sz="1800" dirty="0" err="1"/>
              <a:t>provers</a:t>
            </a:r>
            <a:endParaRPr lang="en-US" sz="1800" dirty="0"/>
          </a:p>
          <a:p>
            <a:pPr lvl="1" eaLnBrk="1" hangingPunct="1"/>
            <a:r>
              <a:rPr lang="en-US" sz="1800" dirty="0"/>
              <a:t>NASA fault diagnosis</a:t>
            </a:r>
          </a:p>
          <a:p>
            <a:pPr lvl="1" eaLnBrk="1" hangingPunct="1"/>
            <a:r>
              <a:rPr lang="en-US" sz="1800" dirty="0"/>
              <a:t>Question answering</a:t>
            </a:r>
          </a:p>
          <a:p>
            <a:pPr lvl="1" eaLnBrk="1" hangingPunct="1"/>
            <a:endParaRPr lang="en-US" sz="1800" dirty="0"/>
          </a:p>
          <a:p>
            <a:pPr eaLnBrk="1" hangingPunct="1"/>
            <a:r>
              <a:rPr lang="en-US" sz="2100" dirty="0"/>
              <a:t>Methods:</a:t>
            </a:r>
          </a:p>
          <a:p>
            <a:pPr lvl="1" eaLnBrk="1" hangingPunct="1"/>
            <a:r>
              <a:rPr lang="en-US" sz="1800" dirty="0"/>
              <a:t>Deduction systems</a:t>
            </a:r>
          </a:p>
          <a:p>
            <a:pPr lvl="1" eaLnBrk="1" hangingPunct="1"/>
            <a:r>
              <a:rPr lang="en-US" sz="1800" dirty="0"/>
              <a:t>Constraint satisfaction</a:t>
            </a:r>
          </a:p>
          <a:p>
            <a:pPr lvl="1" eaLnBrk="1" hangingPunct="1"/>
            <a:r>
              <a:rPr lang="en-US" sz="1800" dirty="0" err="1"/>
              <a:t>Satisfiability</a:t>
            </a:r>
            <a:r>
              <a:rPr lang="en-US" sz="1800" dirty="0"/>
              <a:t> solvers (huge advances!)</a:t>
            </a:r>
          </a:p>
        </p:txBody>
      </p:sp>
      <p:pic>
        <p:nvPicPr>
          <p:cNvPr id="19460" name="Picture 4"/>
          <p:cNvPicPr>
            <a:picLocks noChangeAspect="1" noChangeArrowheads="1"/>
          </p:cNvPicPr>
          <p:nvPr/>
        </p:nvPicPr>
        <p:blipFill>
          <a:blip r:embed="rId3"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1699" y="1352550"/>
            <a:ext cx="2357600" cy="2819399"/>
          </a:xfrm>
          <a:prstGeom prst="rect">
            <a:avLst/>
          </a:prstGeom>
          <a:noFill/>
        </p:spPr>
      </p:pic>
      <p:sp>
        <p:nvSpPr>
          <p:cNvPr id="20482" name="Rectangle 2"/>
          <p:cNvSpPr>
            <a:spLocks noGrp="1" noChangeArrowheads="1"/>
          </p:cNvSpPr>
          <p:nvPr>
            <p:ph type="title"/>
          </p:nvPr>
        </p:nvSpPr>
        <p:spPr/>
        <p:txBody>
          <a:bodyPr/>
          <a:lstStyle/>
          <a:p>
            <a:pPr eaLnBrk="1" hangingPunct="1"/>
            <a:r>
              <a:rPr lang="en-US"/>
              <a:t>Game Playing</a:t>
            </a:r>
          </a:p>
        </p:txBody>
      </p:sp>
      <p:sp>
        <p:nvSpPr>
          <p:cNvPr id="551939" name="Rectangle 3"/>
          <p:cNvSpPr>
            <a:spLocks noGrp="1" noChangeArrowheads="1"/>
          </p:cNvSpPr>
          <p:nvPr>
            <p:ph type="body" idx="1"/>
          </p:nvPr>
        </p:nvSpPr>
        <p:spPr>
          <a:xfrm>
            <a:off x="304800" y="971550"/>
            <a:ext cx="8534400" cy="3546873"/>
          </a:xfrm>
        </p:spPr>
        <p:txBody>
          <a:bodyPr/>
          <a:lstStyle/>
          <a:p>
            <a:pPr eaLnBrk="1" hangingPunct="1">
              <a:lnSpc>
                <a:spcPct val="80000"/>
              </a:lnSpc>
            </a:pPr>
            <a:r>
              <a:rPr lang="en-US" sz="1500" dirty="0"/>
              <a:t>Classic Moment: May, '97: Deep Blue vs. Kasparov</a:t>
            </a:r>
          </a:p>
          <a:p>
            <a:pPr lvl="1" eaLnBrk="1" hangingPunct="1">
              <a:lnSpc>
                <a:spcPct val="80000"/>
              </a:lnSpc>
            </a:pPr>
            <a:r>
              <a:rPr lang="en-US" sz="1400" dirty="0"/>
              <a:t>First match won against world champion</a:t>
            </a:r>
          </a:p>
          <a:p>
            <a:pPr lvl="1" eaLnBrk="1" hangingPunct="1">
              <a:lnSpc>
                <a:spcPct val="80000"/>
              </a:lnSpc>
            </a:pPr>
            <a:r>
              <a:rPr lang="en-US" sz="1400" dirty="0"/>
              <a:t>“Intelligent creative” play</a:t>
            </a:r>
          </a:p>
          <a:p>
            <a:pPr lvl="1" eaLnBrk="1" hangingPunct="1">
              <a:lnSpc>
                <a:spcPct val="80000"/>
              </a:lnSpc>
            </a:pPr>
            <a:r>
              <a:rPr lang="en-US" sz="1400" dirty="0"/>
              <a:t>200 million board positions per second</a:t>
            </a:r>
          </a:p>
          <a:p>
            <a:pPr lvl="1" eaLnBrk="1" hangingPunct="1">
              <a:lnSpc>
                <a:spcPct val="80000"/>
              </a:lnSpc>
            </a:pPr>
            <a:r>
              <a:rPr lang="en-US" sz="1400" dirty="0"/>
              <a:t>Humans understood 99.9 of Deep Blue's moves</a:t>
            </a:r>
          </a:p>
          <a:p>
            <a:pPr lvl="1" eaLnBrk="1" hangingPunct="1">
              <a:lnSpc>
                <a:spcPct val="80000"/>
              </a:lnSpc>
            </a:pPr>
            <a:r>
              <a:rPr lang="en-US" sz="1400" dirty="0"/>
              <a:t>Can do about the same now with a PC cluster</a:t>
            </a:r>
          </a:p>
          <a:p>
            <a:pPr eaLnBrk="1" hangingPunct="1">
              <a:lnSpc>
                <a:spcPct val="80000"/>
              </a:lnSpc>
            </a:pPr>
            <a:endParaRPr lang="en-US" sz="800" dirty="0"/>
          </a:p>
          <a:p>
            <a:pPr eaLnBrk="1" hangingPunct="1">
              <a:lnSpc>
                <a:spcPct val="80000"/>
              </a:lnSpc>
            </a:pPr>
            <a:r>
              <a:rPr lang="en-US" sz="1500" dirty="0"/>
              <a:t>Open question:</a:t>
            </a:r>
          </a:p>
          <a:p>
            <a:pPr lvl="1" eaLnBrk="1" hangingPunct="1">
              <a:lnSpc>
                <a:spcPct val="80000"/>
              </a:lnSpc>
            </a:pPr>
            <a:r>
              <a:rPr lang="en-US" sz="1400" dirty="0"/>
              <a:t>How does human cognition deal with the</a:t>
            </a:r>
          </a:p>
          <a:p>
            <a:pPr lvl="1" eaLnBrk="1" hangingPunct="1">
              <a:lnSpc>
                <a:spcPct val="80000"/>
              </a:lnSpc>
              <a:buFont typeface="Wingdings" pitchFamily="2" charset="2"/>
              <a:buNone/>
            </a:pPr>
            <a:r>
              <a:rPr lang="en-US" sz="1400" dirty="0"/>
              <a:t>	search space explosion of chess?</a:t>
            </a:r>
          </a:p>
          <a:p>
            <a:pPr lvl="1" eaLnBrk="1" hangingPunct="1">
              <a:lnSpc>
                <a:spcPct val="80000"/>
              </a:lnSpc>
            </a:pPr>
            <a:r>
              <a:rPr lang="en-US" sz="1400" dirty="0"/>
              <a:t>Or: how can humans compete with computers at all??</a:t>
            </a:r>
          </a:p>
          <a:p>
            <a:pPr eaLnBrk="1" hangingPunct="1">
              <a:lnSpc>
                <a:spcPct val="80000"/>
              </a:lnSpc>
            </a:pPr>
            <a:endParaRPr lang="en-US" sz="800" dirty="0"/>
          </a:p>
          <a:p>
            <a:pPr eaLnBrk="1" hangingPunct="1">
              <a:lnSpc>
                <a:spcPct val="80000"/>
              </a:lnSpc>
            </a:pPr>
            <a:r>
              <a:rPr lang="en-US" sz="1500" dirty="0"/>
              <a:t>1996: Kasparov Beats Deep Blue</a:t>
            </a:r>
          </a:p>
          <a:p>
            <a:pPr eaLnBrk="1" hangingPunct="1">
              <a:lnSpc>
                <a:spcPct val="80000"/>
              </a:lnSpc>
              <a:buFont typeface="Wingdings" pitchFamily="2" charset="2"/>
              <a:buNone/>
            </a:pPr>
            <a:r>
              <a:rPr lang="en-US" sz="1400" dirty="0"/>
              <a:t>	</a:t>
            </a:r>
            <a:r>
              <a:rPr lang="en-US" sz="1400" dirty="0">
                <a:solidFill>
                  <a:schemeClr val="tx1"/>
                </a:solidFill>
              </a:rPr>
              <a:t>“I could feel --- I could smell --- a new kind of intelligence across the table.”</a:t>
            </a:r>
          </a:p>
          <a:p>
            <a:pPr eaLnBrk="1" hangingPunct="1">
              <a:lnSpc>
                <a:spcPct val="80000"/>
              </a:lnSpc>
            </a:pPr>
            <a:endParaRPr lang="en-US" sz="800" dirty="0"/>
          </a:p>
          <a:p>
            <a:pPr eaLnBrk="1" hangingPunct="1">
              <a:lnSpc>
                <a:spcPct val="80000"/>
              </a:lnSpc>
            </a:pPr>
            <a:r>
              <a:rPr lang="en-US" sz="1500" dirty="0"/>
              <a:t>1997: Deep Blue Beats Kasparov</a:t>
            </a:r>
          </a:p>
          <a:p>
            <a:pPr eaLnBrk="1" hangingPunct="1">
              <a:lnSpc>
                <a:spcPct val="80000"/>
              </a:lnSpc>
              <a:buFont typeface="Wingdings" pitchFamily="2" charset="2"/>
              <a:buNone/>
            </a:pPr>
            <a:r>
              <a:rPr lang="en-US" sz="1500" b="1" dirty="0"/>
              <a:t>	</a:t>
            </a:r>
            <a:r>
              <a:rPr lang="en-US" sz="1400" dirty="0">
                <a:solidFill>
                  <a:schemeClr val="tx1"/>
                </a:solidFill>
              </a:rPr>
              <a:t>“Deep Blue hasn't proven anything.”</a:t>
            </a:r>
          </a:p>
          <a:p>
            <a:pPr eaLnBrk="1" hangingPunct="1">
              <a:lnSpc>
                <a:spcPct val="80000"/>
              </a:lnSpc>
            </a:pPr>
            <a:endParaRPr lang="en-US" sz="400" dirty="0"/>
          </a:p>
          <a:p>
            <a:pPr eaLnBrk="1" hangingPunct="1">
              <a:lnSpc>
                <a:spcPct val="80000"/>
              </a:lnSpc>
            </a:pPr>
            <a:r>
              <a:rPr lang="en-US" sz="1500" dirty="0"/>
              <a:t>Huge game-playing advances recently, e.g. in Go!</a:t>
            </a:r>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a:solidFill>
                  <a:schemeClr val="accent6"/>
                </a:solidFill>
              </a:rPr>
              <a:t>Applied AI involves many kinds of automation</a:t>
            </a:r>
          </a:p>
          <a:p>
            <a:pPr marL="886993" lvl="2">
              <a:buClrTx/>
            </a:pPr>
            <a:r>
              <a:rPr lang="en-US" dirty="0"/>
              <a:t>Scheduling, e.g. airline routing, military</a:t>
            </a:r>
          </a:p>
          <a:p>
            <a:pPr marL="886993" lvl="2">
              <a:buClrTx/>
            </a:pPr>
            <a:r>
              <a:rPr lang="en-US" dirty="0"/>
              <a:t>Route planning, e.g. Google maps</a:t>
            </a:r>
          </a:p>
          <a:p>
            <a:pPr marL="886993" lvl="2">
              <a:buClrTx/>
            </a:pPr>
            <a:r>
              <a:rPr lang="en-US" dirty="0"/>
              <a:t>Medical diagnosis</a:t>
            </a:r>
          </a:p>
          <a:p>
            <a:pPr marL="886993" lvl="2">
              <a:buClrTx/>
            </a:pPr>
            <a:r>
              <a:rPr lang="en-US" dirty="0"/>
              <a:t>Web search engines</a:t>
            </a:r>
          </a:p>
          <a:p>
            <a:pPr marL="886993" lvl="2">
              <a:buClrTx/>
            </a:pPr>
            <a:r>
              <a:rPr lang="en-US" dirty="0"/>
              <a:t>Spam classifiers</a:t>
            </a:r>
          </a:p>
          <a:p>
            <a:pPr marL="886993" lvl="2">
              <a:buClrTx/>
            </a:pPr>
            <a:r>
              <a:rPr lang="en-US" dirty="0"/>
              <a:t>Automated help desks</a:t>
            </a:r>
          </a:p>
          <a:p>
            <a:pPr marL="886993" lvl="2">
              <a:buClrTx/>
            </a:pPr>
            <a:r>
              <a:rPr lang="en-US" dirty="0"/>
              <a:t>Fraud detection</a:t>
            </a:r>
          </a:p>
          <a:p>
            <a:pPr marL="886993" lvl="2">
              <a:buClrTx/>
            </a:pPr>
            <a:r>
              <a:rPr lang="en-US" dirty="0"/>
              <a:t>Product recommendations</a:t>
            </a:r>
          </a:p>
          <a:p>
            <a:pPr marL="886993" lvl="2">
              <a:buClrTx/>
            </a:pPr>
            <a:r>
              <a:rPr lang="en-US" dirty="0"/>
              <a:t>… Lots more!</a:t>
            </a:r>
          </a:p>
        </p:txBody>
      </p:sp>
    </p:spTree>
    <p:extLst>
      <p:ext uri="{BB962C8B-B14F-4D97-AF65-F5344CB8AC3E}">
        <p14:creationId xmlns:p14="http://schemas.microsoft.com/office/powerpoint/2010/main" val="94894301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a:t>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percepts, environment,</a:t>
            </a:r>
            <a:r>
              <a:rPr lang="en-US" sz="1600" dirty="0"/>
              <a:t> and </a:t>
            </a:r>
            <a:r>
              <a:rPr lang="en-US" sz="1600" b="1" dirty="0"/>
              <a:t>action space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a variety of problem types</a:t>
            </a:r>
          </a:p>
          <a:p>
            <a:pPr marL="629825" lvl="1" indent="-257168">
              <a:lnSpc>
                <a:spcPct val="80000"/>
              </a:lnSpc>
              <a:spcBef>
                <a:spcPts val="554"/>
              </a:spcBef>
              <a:buSzPct val="100000"/>
            </a:pPr>
            <a:r>
              <a:rPr lang="en-US" sz="1600" dirty="0">
                <a:cs typeface="Arial" charset="0"/>
              </a:rPr>
              <a:t>Learning to recognize when and how a new problem can be solved with an existing technique</a:t>
            </a:r>
          </a:p>
          <a:p>
            <a:pPr marL="342892" indent="-342892">
              <a:spcBef>
                <a:spcPts val="1125"/>
              </a:spcBef>
              <a:buClrTx/>
            </a:pPr>
            <a:endParaRPr lang="en-US" sz="1600" dirty="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p:cNvPicPr preferRelativeResize="0">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5791200" y="1122226"/>
            <a:ext cx="2819399" cy="2207151"/>
          </a:xfrm>
          <a:prstGeom prst="rect">
            <a:avLst/>
          </a:prstGeom>
          <a:noFill/>
        </p:spPr>
      </p:pic>
    </p:spTree>
    <p:extLst>
      <p:ext uri="{BB962C8B-B14F-4D97-AF65-F5344CB8AC3E}">
        <p14:creationId xmlns:p14="http://schemas.microsoft.com/office/powerpoint/2010/main" val="2800530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sp>
        <p:nvSpPr>
          <p:cNvPr id="21" name="TextBox 20"/>
          <p:cNvSpPr txBox="1"/>
          <p:nvPr/>
        </p:nvSpPr>
        <p:spPr>
          <a:xfrm>
            <a:off x="6594241" y="4854773"/>
            <a:ext cx="2549759" cy="307777"/>
          </a:xfrm>
          <a:prstGeom prst="rect">
            <a:avLst/>
          </a:prstGeom>
          <a:noFill/>
        </p:spPr>
        <p:txBody>
          <a:bodyPr wrap="none" rtlCol="0">
            <a:spAutoFit/>
          </a:bodyPr>
          <a:lstStyle/>
          <a:p>
            <a:r>
              <a:rPr lang="en-US" sz="1400" dirty="0">
                <a:solidFill>
                  <a:srgbClr val="FF0000"/>
                </a:solidFill>
                <a:latin typeface="Calibri"/>
                <a:cs typeface="Calibri"/>
              </a:rPr>
              <a:t>Demo1: pacman-l1.mp4 or L1D2</a:t>
            </a:r>
          </a:p>
        </p:txBody>
      </p:sp>
    </p:spTree>
    <p:extLst>
      <p:ext uri="{BB962C8B-B14F-4D97-AF65-F5344CB8AC3E}">
        <p14:creationId xmlns:p14="http://schemas.microsoft.com/office/powerpoint/2010/main" val="273894562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4269074" y="1200150"/>
            <a:ext cx="4644450" cy="3486149"/>
          </a:xfrm>
          <a:prstGeom prst="rect">
            <a:avLst/>
          </a:prstGeom>
          <a:noFill/>
        </p:spPr>
      </p:pic>
      <p:sp>
        <p:nvSpPr>
          <p:cNvPr id="25602" name="Rectangle 2"/>
          <p:cNvSpPr>
            <a:spLocks noGrp="1" noChangeArrowheads="1"/>
          </p:cNvSpPr>
          <p:nvPr>
            <p:ph type="title"/>
          </p:nvPr>
        </p:nvSpPr>
        <p:spPr/>
        <p:txBody>
          <a:bodyPr/>
          <a:lstStyle/>
          <a:p>
            <a:pPr eaLnBrk="1" hangingPunct="1"/>
            <a:r>
              <a:rPr lang="en-US">
                <a:solidFill>
                  <a:schemeClr val="tx1"/>
                </a:solidFill>
              </a:rPr>
              <a:t>Course Topics</a:t>
            </a:r>
          </a:p>
        </p:txBody>
      </p:sp>
      <p:sp>
        <p:nvSpPr>
          <p:cNvPr id="25603" name="Rectangle 3"/>
          <p:cNvSpPr>
            <a:spLocks noGrp="1" noChangeArrowheads="1"/>
          </p:cNvSpPr>
          <p:nvPr>
            <p:ph type="body" idx="1"/>
          </p:nvPr>
        </p:nvSpPr>
        <p:spPr>
          <a:xfrm>
            <a:off x="533400" y="1123950"/>
            <a:ext cx="6172200" cy="3657600"/>
          </a:xfrm>
        </p:spPr>
        <p:txBody>
          <a:bodyPr/>
          <a:lstStyle/>
          <a:p>
            <a:pPr eaLnBrk="1" hangingPunct="1">
              <a:lnSpc>
                <a:spcPct val="90000"/>
              </a:lnSpc>
            </a:pPr>
            <a:r>
              <a:rPr lang="en-US" sz="1800" dirty="0"/>
              <a:t>Part I: Making Decisions</a:t>
            </a:r>
          </a:p>
          <a:p>
            <a:pPr lvl="1" eaLnBrk="1" hangingPunct="1">
              <a:lnSpc>
                <a:spcPct val="90000"/>
              </a:lnSpc>
            </a:pPr>
            <a:r>
              <a:rPr lang="en-US" sz="1500" dirty="0"/>
              <a:t>Fast search / planning</a:t>
            </a:r>
          </a:p>
          <a:p>
            <a:pPr lvl="1" eaLnBrk="1" hangingPunct="1">
              <a:lnSpc>
                <a:spcPct val="90000"/>
              </a:lnSpc>
            </a:pPr>
            <a:r>
              <a:rPr lang="en-US" sz="1500" dirty="0"/>
              <a:t>Constraint satisfaction</a:t>
            </a:r>
          </a:p>
          <a:p>
            <a:pPr lvl="1" eaLnBrk="1" hangingPunct="1">
              <a:lnSpc>
                <a:spcPct val="90000"/>
              </a:lnSpc>
            </a:pPr>
            <a:r>
              <a:rPr lang="en-US" sz="1500" dirty="0"/>
              <a:t>Adversarial and uncertain search</a:t>
            </a:r>
          </a:p>
          <a:p>
            <a:pPr eaLnBrk="1" hangingPunct="1">
              <a:lnSpc>
                <a:spcPct val="90000"/>
              </a:lnSpc>
            </a:pPr>
            <a:endParaRPr lang="en-US" sz="1800" dirty="0"/>
          </a:p>
          <a:p>
            <a:pPr eaLnBrk="1" hangingPunct="1">
              <a:lnSpc>
                <a:spcPct val="90000"/>
              </a:lnSpc>
            </a:pPr>
            <a:r>
              <a:rPr lang="en-US" sz="1800" dirty="0"/>
              <a:t>Part II: Reasoning under Uncertainty</a:t>
            </a:r>
          </a:p>
          <a:p>
            <a:pPr lvl="1" eaLnBrk="1" hangingPunct="1">
              <a:lnSpc>
                <a:spcPct val="90000"/>
              </a:lnSpc>
            </a:pPr>
            <a:r>
              <a:rPr lang="en-US" sz="1500" dirty="0" err="1"/>
              <a:t>Bayes</a:t>
            </a:r>
            <a:r>
              <a:rPr lang="en-US" sz="1500" dirty="0"/>
              <a:t>’ nets</a:t>
            </a:r>
          </a:p>
          <a:p>
            <a:pPr lvl="1" eaLnBrk="1" hangingPunct="1">
              <a:lnSpc>
                <a:spcPct val="90000"/>
              </a:lnSpc>
            </a:pPr>
            <a:r>
              <a:rPr lang="en-US" sz="1500" dirty="0"/>
              <a:t>Decision theory</a:t>
            </a:r>
          </a:p>
          <a:p>
            <a:pPr lvl="1" eaLnBrk="1" hangingPunct="1">
              <a:lnSpc>
                <a:spcPct val="90000"/>
              </a:lnSpc>
            </a:pPr>
            <a:r>
              <a:rPr lang="en-US" sz="1500" dirty="0"/>
              <a:t>Machine learning</a:t>
            </a:r>
          </a:p>
          <a:p>
            <a:pPr eaLnBrk="1" hangingPunct="1">
              <a:lnSpc>
                <a:spcPct val="90000"/>
              </a:lnSpc>
            </a:pPr>
            <a:endParaRPr lang="en-US" sz="1800" dirty="0"/>
          </a:p>
          <a:p>
            <a:pPr eaLnBrk="1" hangingPunct="1">
              <a:lnSpc>
                <a:spcPct val="90000"/>
              </a:lnSpc>
            </a:pPr>
            <a:r>
              <a:rPr lang="en-US" sz="1800" dirty="0"/>
              <a:t>Throughout: Applications</a:t>
            </a:r>
          </a:p>
          <a:p>
            <a:pPr lvl="1" eaLnBrk="1" hangingPunct="1">
              <a:lnSpc>
                <a:spcPct val="90000"/>
              </a:lnSpc>
            </a:pPr>
            <a:r>
              <a:rPr lang="en-US" sz="1500" dirty="0"/>
              <a:t>Natural language, vision, robotics, games, …</a:t>
            </a:r>
          </a:p>
        </p:txBody>
      </p:sp>
    </p:spTree>
    <p:extLst>
      <p:ext uri="{BB962C8B-B14F-4D97-AF65-F5344CB8AC3E}">
        <p14:creationId xmlns:p14="http://schemas.microsoft.com/office/powerpoint/2010/main" val="2353437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533400" y="1123950"/>
            <a:ext cx="6781800" cy="3581400"/>
          </a:xfrm>
        </p:spPr>
        <p:txBody>
          <a:bodyPr/>
          <a:lstStyle/>
          <a:p>
            <a:pPr eaLnBrk="1" hangingPunct="1">
              <a:lnSpc>
                <a:spcPct val="80000"/>
              </a:lnSpc>
            </a:pPr>
            <a:r>
              <a:rPr lang="en-US" sz="1800" b="1" dirty="0"/>
              <a:t>Prerequisites:</a:t>
            </a:r>
          </a:p>
          <a:p>
            <a:pPr lvl="1" eaLnBrk="1" hangingPunct="1">
              <a:lnSpc>
                <a:spcPct val="200000"/>
              </a:lnSpc>
            </a:pPr>
            <a:r>
              <a:rPr lang="en-US" sz="1400" dirty="0"/>
              <a:t>Required: Data Structures and Algorithms</a:t>
            </a:r>
          </a:p>
          <a:p>
            <a:pPr lvl="1" eaLnBrk="1" hangingPunct="1">
              <a:lnSpc>
                <a:spcPct val="200000"/>
              </a:lnSpc>
            </a:pPr>
            <a:r>
              <a:rPr lang="en-US" sz="1400" dirty="0"/>
              <a:t>There will be a lot of </a:t>
            </a:r>
            <a:r>
              <a:rPr lang="en-US" sz="1400" b="1" dirty="0"/>
              <a:t>math</a:t>
            </a:r>
            <a:r>
              <a:rPr lang="en-US" sz="1400" dirty="0"/>
              <a:t> and </a:t>
            </a:r>
            <a:r>
              <a:rPr lang="en-US" sz="1400" b="1" dirty="0"/>
              <a:t>programming</a:t>
            </a:r>
          </a:p>
          <a:p>
            <a:pPr lvl="1" eaLnBrk="1" hangingPunct="1">
              <a:lnSpc>
                <a:spcPct val="200000"/>
              </a:lnSpc>
            </a:pPr>
            <a:r>
              <a:rPr lang="en-US" sz="1400" dirty="0"/>
              <a:t>background in data structures and algorithms, linear algebra, and</a:t>
            </a:r>
          </a:p>
          <a:p>
            <a:pPr lvl="1" eaLnBrk="1" hangingPunct="1">
              <a:lnSpc>
                <a:spcPct val="200000"/>
              </a:lnSpc>
              <a:buNone/>
            </a:pPr>
            <a:r>
              <a:rPr lang="en-US" sz="1400" dirty="0"/>
              <a:t>probability will all be helpful.</a:t>
            </a:r>
          </a:p>
          <a:p>
            <a:pPr lvl="1" eaLnBrk="1" hangingPunct="1">
              <a:lnSpc>
                <a:spcPct val="200000"/>
              </a:lnSpc>
            </a:pPr>
            <a:r>
              <a:rPr lang="en-US" sz="1400" dirty="0"/>
              <a:t>You should be prepared to review basic probability on your own if it is</a:t>
            </a:r>
          </a:p>
          <a:p>
            <a:pPr lvl="1" eaLnBrk="1" hangingPunct="1">
              <a:lnSpc>
                <a:spcPct val="200000"/>
              </a:lnSpc>
              <a:buNone/>
            </a:pPr>
            <a:r>
              <a:rPr lang="en-US" sz="1400" dirty="0"/>
              <a:t>not fresh in your head.</a:t>
            </a:r>
          </a:p>
        </p:txBody>
      </p:sp>
    </p:spTree>
    <p:extLst>
      <p:ext uri="{BB962C8B-B14F-4D97-AF65-F5344CB8AC3E}">
        <p14:creationId xmlns:p14="http://schemas.microsoft.com/office/powerpoint/2010/main" val="411171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533400" y="1123950"/>
            <a:ext cx="7620000" cy="3886200"/>
          </a:xfrm>
        </p:spPr>
        <p:txBody>
          <a:bodyPr/>
          <a:lstStyle/>
          <a:p>
            <a:r>
              <a:rPr lang="en-US" sz="1800" b="1" dirty="0"/>
              <a:t>Assignments:</a:t>
            </a:r>
            <a:endParaRPr lang="en-US" sz="1800" dirty="0"/>
          </a:p>
          <a:p>
            <a:pPr lvl="1"/>
            <a:r>
              <a:rPr lang="en-US" sz="1400" b="1" i="1" u="sng" dirty="0"/>
              <a:t>Quizzes:</a:t>
            </a:r>
            <a:r>
              <a:rPr lang="en-US" sz="1400" b="1" dirty="0"/>
              <a:t> </a:t>
            </a:r>
            <a:r>
              <a:rPr lang="en-US" sz="1400" dirty="0"/>
              <a:t>there will be several quizzes randomly given</a:t>
            </a:r>
          </a:p>
          <a:p>
            <a:pPr lvl="1"/>
            <a:r>
              <a:rPr lang="en-US" sz="1400" b="1" i="1" u="sng" dirty="0"/>
              <a:t>Homework assignments</a:t>
            </a:r>
            <a:r>
              <a:rPr lang="en-US" sz="1400" b="1" u="sng" dirty="0"/>
              <a:t>:</a:t>
            </a:r>
            <a:r>
              <a:rPr lang="en-US" sz="1400" dirty="0"/>
              <a:t> there will be several homework assignments during the semester. </a:t>
            </a:r>
          </a:p>
          <a:p>
            <a:pPr lvl="1"/>
            <a:r>
              <a:rPr lang="en-US" sz="1400" b="1" i="1" u="sng" dirty="0"/>
              <a:t>Group Project:</a:t>
            </a:r>
            <a:r>
              <a:rPr lang="en-US" sz="1400" b="1" dirty="0"/>
              <a:t> </a:t>
            </a:r>
            <a:r>
              <a:rPr lang="en-US" sz="1400" dirty="0"/>
              <a:t>  5 programming projects: Python, groups of 1 or 2 </a:t>
            </a:r>
          </a:p>
          <a:p>
            <a:pPr marL="342891" lvl="1" indent="0">
              <a:buNone/>
            </a:pPr>
            <a:r>
              <a:rPr lang="en-US" sz="1400" dirty="0"/>
              <a:t>	</a:t>
            </a:r>
            <a:r>
              <a:rPr lang="en-US" sz="1400" dirty="0">
                <a:solidFill>
                  <a:srgbClr val="C00000"/>
                </a:solidFill>
              </a:rPr>
              <a:t>(Programming Language: Course programming projects will be in Python.) </a:t>
            </a:r>
          </a:p>
          <a:p>
            <a:pPr lvl="1"/>
            <a:r>
              <a:rPr lang="en-US" sz="1400" b="1" i="1" dirty="0"/>
              <a:t>Research project: </a:t>
            </a:r>
            <a:r>
              <a:rPr lang="en-US" sz="1400" dirty="0"/>
              <a:t>Develop a Research Question, Find Sources: Reading and Note Taking, Evaluate Sources, Establish a Working Bibliography, Prepare to Write: Consider Audience and Purpose, Put It All Together.</a:t>
            </a:r>
            <a:endParaRPr lang="en-US" sz="1400" dirty="0">
              <a:solidFill>
                <a:srgbClr val="C00000"/>
              </a:solidFill>
            </a:endParaRPr>
          </a:p>
          <a:p>
            <a:pPr lvl="1"/>
            <a:r>
              <a:rPr lang="en-US" sz="1400" b="1" i="1" u="sng" dirty="0"/>
              <a:t>Exams</a:t>
            </a:r>
            <a:r>
              <a:rPr lang="en-US" sz="1400" b="1" dirty="0"/>
              <a:t>: </a:t>
            </a:r>
            <a:r>
              <a:rPr lang="en-US" sz="1400" dirty="0"/>
              <a:t>One Midterm Exam and One Final Exam. Closed book tests will cover the course material.  </a:t>
            </a:r>
          </a:p>
          <a:p>
            <a:pPr lvl="1"/>
            <a:r>
              <a:rPr lang="en-US" sz="1400" dirty="0"/>
              <a:t>Assignments are always due on the announced day and time. There will be a late submission penalty of 20%/day after the due date for homework and project assignments unless it is approved by the instructor.  Cutoff date for assignments is 5 days after due date!  Exams must be taken as scheduled except in cases of extenuating circumstances such as a documented emergency. </a:t>
            </a:r>
          </a:p>
          <a:p>
            <a:r>
              <a:rPr lang="en-US" sz="1700" dirty="0"/>
              <a:t>Participation can help on margins</a:t>
            </a:r>
          </a:p>
          <a:p>
            <a:pPr lvl="1"/>
            <a:endParaRPr lang="en-US" sz="1400" dirty="0"/>
          </a:p>
          <a:p>
            <a:pPr eaLnBrk="1" hangingPunct="1">
              <a:lnSpc>
                <a:spcPct val="80000"/>
              </a:lnSpc>
            </a:pPr>
            <a:endParaRPr lang="en-US" sz="1400" dirty="0"/>
          </a:p>
        </p:txBody>
      </p:sp>
    </p:spTree>
    <p:extLst>
      <p:ext uri="{BB962C8B-B14F-4D97-AF65-F5344CB8AC3E}">
        <p14:creationId xmlns:p14="http://schemas.microsoft.com/office/powerpoint/2010/main" val="265961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685800" y="1123950"/>
            <a:ext cx="5638800" cy="3394472"/>
          </a:xfrm>
        </p:spPr>
        <p:txBody>
          <a:bodyPr/>
          <a:lstStyle/>
          <a:p>
            <a:r>
              <a:rPr lang="en-US" sz="1800" dirty="0"/>
              <a:t> </a:t>
            </a:r>
            <a:r>
              <a:rPr lang="en-US" sz="1800" b="1" dirty="0"/>
              <a:t>Grading:</a:t>
            </a:r>
            <a:endParaRPr lang="en-US" sz="1800" dirty="0"/>
          </a:p>
          <a:p>
            <a:pPr lvl="1"/>
            <a:r>
              <a:rPr lang="en-US" sz="1800" b="1" dirty="0"/>
              <a:t>Midterm Exam:</a:t>
            </a:r>
            <a:r>
              <a:rPr lang="en-US" sz="1800" dirty="0"/>
              <a:t> 20%</a:t>
            </a:r>
          </a:p>
          <a:p>
            <a:pPr lvl="1"/>
            <a:r>
              <a:rPr lang="en-US" sz="1800" b="1" dirty="0"/>
              <a:t>Projects:</a:t>
            </a:r>
            <a:r>
              <a:rPr lang="ar-SA" sz="1800" dirty="0"/>
              <a:t>10</a:t>
            </a:r>
            <a:r>
              <a:rPr lang="en-US" sz="1800" dirty="0"/>
              <a:t>%</a:t>
            </a:r>
          </a:p>
          <a:p>
            <a:pPr lvl="1"/>
            <a:r>
              <a:rPr lang="en-US" sz="1800" b="1" dirty="0"/>
              <a:t>Homework Assignments:</a:t>
            </a:r>
            <a:r>
              <a:rPr lang="en-US" sz="1800" dirty="0"/>
              <a:t> 10%</a:t>
            </a:r>
          </a:p>
          <a:p>
            <a:pPr lvl="1"/>
            <a:r>
              <a:rPr lang="en-US" sz="1800" b="1" dirty="0"/>
              <a:t>Research project: </a:t>
            </a:r>
            <a:r>
              <a:rPr lang="en-US" sz="1800" dirty="0"/>
              <a:t>15%</a:t>
            </a:r>
          </a:p>
          <a:p>
            <a:pPr lvl="1"/>
            <a:r>
              <a:rPr lang="en-US" sz="1800" b="1" dirty="0"/>
              <a:t>Quizzes:</a:t>
            </a:r>
            <a:r>
              <a:rPr lang="en-US" sz="1800" dirty="0"/>
              <a:t> </a:t>
            </a:r>
            <a:r>
              <a:rPr lang="ar-SA" sz="1800" dirty="0"/>
              <a:t>5</a:t>
            </a:r>
            <a:r>
              <a:rPr lang="en-US" sz="1800" dirty="0"/>
              <a:t>%</a:t>
            </a:r>
          </a:p>
          <a:p>
            <a:pPr lvl="1"/>
            <a:r>
              <a:rPr lang="en-US" sz="1800" b="1" dirty="0"/>
              <a:t>Final Exam:</a:t>
            </a:r>
            <a:r>
              <a:rPr lang="en-US" sz="1800" dirty="0"/>
              <a:t> 40%</a:t>
            </a:r>
          </a:p>
          <a:p>
            <a:pPr marL="342891" lvl="1" indent="0">
              <a:buNone/>
            </a:pPr>
            <a:endParaRPr lang="en-US" sz="1800" dirty="0"/>
          </a:p>
          <a:p>
            <a:r>
              <a:rPr lang="en-US" sz="2000" b="1" dirty="0"/>
              <a:t>Total score that can be achieved: </a:t>
            </a:r>
            <a:r>
              <a:rPr lang="en-US" sz="2000" b="1" dirty="0">
                <a:solidFill>
                  <a:srgbClr val="008000"/>
                </a:solidFill>
              </a:rPr>
              <a:t>100</a:t>
            </a:r>
          </a:p>
          <a:p>
            <a:pPr eaLnBrk="1" hangingPunct="1">
              <a:lnSpc>
                <a:spcPct val="80000"/>
              </a:lnSpc>
            </a:pPr>
            <a:endParaRPr lang="en-US" sz="400" dirty="0"/>
          </a:p>
          <a:p>
            <a:pPr eaLnBrk="1" hangingPunct="1">
              <a:lnSpc>
                <a:spcPct val="80000"/>
              </a:lnSpc>
              <a:buFont typeface="Wingdings" pitchFamily="2" charset="2"/>
              <a:buNone/>
            </a:pPr>
            <a:endParaRPr lang="en-US" sz="1500" dirty="0"/>
          </a:p>
        </p:txBody>
      </p:sp>
    </p:spTree>
    <p:extLst>
      <p:ext uri="{BB962C8B-B14F-4D97-AF65-F5344CB8AC3E}">
        <p14:creationId xmlns:p14="http://schemas.microsoft.com/office/powerpoint/2010/main" val="299488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685800" y="1123950"/>
            <a:ext cx="8077200" cy="3394472"/>
          </a:xfrm>
        </p:spPr>
        <p:txBody>
          <a:bodyPr/>
          <a:lstStyle/>
          <a:p>
            <a:r>
              <a:rPr lang="en-US" sz="2000" b="1" dirty="0"/>
              <a:t>Meeting time and place: </a:t>
            </a:r>
          </a:p>
          <a:p>
            <a:pPr lvl="1"/>
            <a:r>
              <a:rPr lang="en-US" sz="2000" b="1" dirty="0"/>
              <a:t>Office:</a:t>
            </a:r>
            <a:r>
              <a:rPr lang="en-US" sz="2000" dirty="0"/>
              <a:t> Department of Computer Science (office #1148)</a:t>
            </a:r>
            <a:br>
              <a:rPr lang="en-US" sz="2000" dirty="0"/>
            </a:br>
            <a:endParaRPr lang="en-US" sz="2000" dirty="0"/>
          </a:p>
          <a:p>
            <a:pPr lvl="1"/>
            <a:r>
              <a:rPr lang="en-US" sz="2000" b="1" dirty="0"/>
              <a:t>Office hours:</a:t>
            </a:r>
            <a:r>
              <a:rPr lang="en-US" sz="2000" dirty="0"/>
              <a:t> Due to the COVID-19 pandemic restrictions, there will be no in-person office hours. Please email me if you have any question. If necessary, I will arrange a phone call or a virtual meeting</a:t>
            </a:r>
          </a:p>
          <a:p>
            <a:pPr lvl="1"/>
            <a:r>
              <a:rPr lang="en-US" sz="2000" b="1" dirty="0"/>
              <a:t>Email:</a:t>
            </a:r>
            <a:r>
              <a:rPr lang="en-US" sz="2000" dirty="0"/>
              <a:t> </a:t>
            </a:r>
            <a:r>
              <a:rPr lang="en-US" sz="2000" dirty="0">
                <a:solidFill>
                  <a:srgbClr val="0070C0"/>
                </a:solidFill>
              </a:rPr>
              <a:t>Hssuwat@uqu.edu.sa</a:t>
            </a:r>
          </a:p>
          <a:p>
            <a:pPr marL="0" indent="0">
              <a:buNone/>
            </a:pPr>
            <a:endParaRPr lang="en-US" dirty="0"/>
          </a:p>
        </p:txBody>
      </p:sp>
    </p:spTree>
    <p:extLst>
      <p:ext uri="{BB962C8B-B14F-4D97-AF65-F5344CB8AC3E}">
        <p14:creationId xmlns:p14="http://schemas.microsoft.com/office/powerpoint/2010/main" val="4054953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514600" y="1047750"/>
            <a:ext cx="4267200" cy="3394472"/>
          </a:xfrm>
        </p:spPr>
        <p:txBody>
          <a:bodyPr/>
          <a:lstStyle/>
          <a:p>
            <a:pPr eaLnBrk="1" hangingPunct="1">
              <a:lnSpc>
                <a:spcPct val="80000"/>
              </a:lnSpc>
            </a:pPr>
            <a:r>
              <a:rPr lang="en-US" sz="1600" dirty="0"/>
              <a:t>Not required, but for students who want to read more we recommend</a:t>
            </a:r>
          </a:p>
          <a:p>
            <a:pPr lvl="1" eaLnBrk="1" hangingPunct="1">
              <a:lnSpc>
                <a:spcPct val="80000"/>
              </a:lnSpc>
            </a:pPr>
            <a:endParaRPr lang="en-US" sz="800" dirty="0"/>
          </a:p>
          <a:p>
            <a:pPr lvl="1" eaLnBrk="1" hangingPunct="1">
              <a:lnSpc>
                <a:spcPct val="80000"/>
              </a:lnSpc>
            </a:pPr>
            <a:r>
              <a:rPr lang="en-US" sz="1400" dirty="0"/>
              <a:t>Russell &amp; </a:t>
            </a:r>
            <a:r>
              <a:rPr lang="en-US" sz="1400" dirty="0" err="1"/>
              <a:t>Norvig</a:t>
            </a:r>
            <a:r>
              <a:rPr lang="en-US" sz="1400" dirty="0"/>
              <a:t>, AI: A Modern Approach, 3</a:t>
            </a:r>
            <a:r>
              <a:rPr lang="en-US" sz="1400" baseline="30000" dirty="0"/>
              <a:t>rd</a:t>
            </a:r>
            <a:r>
              <a:rPr lang="en-US" sz="1400" dirty="0"/>
              <a:t> Ed.</a:t>
            </a:r>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r>
              <a:rPr lang="en-US" sz="1400" dirty="0"/>
              <a:t>Warning: Not a course textbook, so our presentation does not necessarily follow the presentation in the book.</a:t>
            </a:r>
          </a:p>
          <a:p>
            <a:pPr eaLnBrk="1" hangingPunct="1">
              <a:lnSpc>
                <a:spcPct val="80000"/>
              </a:lnSpc>
            </a:pPr>
            <a:endParaRPr lang="en-US" sz="1600" dirty="0"/>
          </a:p>
          <a:p>
            <a:pPr eaLnBrk="1" hangingPunct="1">
              <a:lnSpc>
                <a:spcPct val="80000"/>
              </a:lnSpc>
              <a:buFont typeface="Wingdings" pitchFamily="2" charset="2"/>
              <a:buNone/>
            </a:pPr>
            <a:endParaRPr lang="en-US" sz="1600" dirty="0"/>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3886200"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Acknowledgements</a:t>
            </a:r>
          </a:p>
        </p:txBody>
      </p:sp>
      <p:sp>
        <p:nvSpPr>
          <p:cNvPr id="8195" name="Rectangle 3"/>
          <p:cNvSpPr>
            <a:spLocks noGrp="1" noChangeArrowheads="1"/>
          </p:cNvSpPr>
          <p:nvPr>
            <p:ph type="body" idx="1"/>
          </p:nvPr>
        </p:nvSpPr>
        <p:spPr>
          <a:xfrm>
            <a:off x="685800" y="1123950"/>
            <a:ext cx="8077200" cy="3394472"/>
          </a:xfrm>
        </p:spPr>
        <p:txBody>
          <a:bodyPr/>
          <a:lstStyle/>
          <a:p>
            <a:r>
              <a:rPr lang="en-US" sz="2000" b="1" dirty="0"/>
              <a:t>Dan Klein</a:t>
            </a:r>
          </a:p>
          <a:p>
            <a:r>
              <a:rPr lang="en-US" sz="2000" b="1" dirty="0"/>
              <a:t> Pieter </a:t>
            </a:r>
            <a:r>
              <a:rPr lang="en-US" sz="2000" b="1" dirty="0" err="1"/>
              <a:t>Abbeel</a:t>
            </a:r>
            <a:endParaRPr lang="en-US" sz="2000" b="1" dirty="0"/>
          </a:p>
          <a:p>
            <a:r>
              <a:rPr lang="en-US" sz="2000" b="1" dirty="0"/>
              <a:t>Stuart Russell</a:t>
            </a:r>
          </a:p>
          <a:p>
            <a:r>
              <a:rPr lang="en-US" sz="2000" b="1" dirty="0"/>
              <a:t>Brad Miller</a:t>
            </a:r>
          </a:p>
          <a:p>
            <a:r>
              <a:rPr lang="en-US" sz="2000" b="1" dirty="0"/>
              <a:t>Nick Hay</a:t>
            </a:r>
          </a:p>
          <a:p>
            <a:r>
              <a:rPr lang="en-US" sz="2000" b="1" dirty="0"/>
              <a:t>John </a:t>
            </a:r>
            <a:r>
              <a:rPr lang="en-US" sz="2000" b="1" dirty="0" err="1"/>
              <a:t>DeNero</a:t>
            </a:r>
            <a:endParaRPr lang="en-US" sz="2000" b="1" dirty="0"/>
          </a:p>
          <a:p>
            <a:r>
              <a:rPr lang="en-US" sz="2000" b="1" dirty="0" err="1"/>
              <a:t>Pooyan</a:t>
            </a:r>
            <a:r>
              <a:rPr lang="en-US" sz="2000" b="1" dirty="0"/>
              <a:t> </a:t>
            </a:r>
            <a:r>
              <a:rPr lang="en-US" sz="2000" b="1" dirty="0" err="1"/>
              <a:t>Fazli</a:t>
            </a:r>
            <a:endParaRPr lang="en-US" dirty="0"/>
          </a:p>
        </p:txBody>
      </p:sp>
    </p:spTree>
    <p:extLst>
      <p:ext uri="{BB962C8B-B14F-4D97-AF65-F5344CB8AC3E}">
        <p14:creationId xmlns:p14="http://schemas.microsoft.com/office/powerpoint/2010/main" val="36986600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35303</TotalTime>
  <Words>1770</Words>
  <Application>Microsoft Office PowerPoint</Application>
  <PresentationFormat>On-screen Show (16:9)</PresentationFormat>
  <Paragraphs>330</Paragraphs>
  <Slides>39</Slides>
  <Notes>32</Notes>
  <HiddenSlides>7</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Helvetica</vt:lpstr>
      <vt:lpstr>Lucida Grande</vt:lpstr>
      <vt:lpstr>Wingdings</vt:lpstr>
      <vt:lpstr>dan-berkeley-nlp-v1</vt:lpstr>
      <vt:lpstr>Fundamentals of Artificial Intelligence </vt:lpstr>
      <vt:lpstr>Course Information</vt:lpstr>
      <vt:lpstr>Course Information</vt:lpstr>
      <vt:lpstr>Course Information</vt:lpstr>
      <vt:lpstr>Course Information</vt:lpstr>
      <vt:lpstr>Course Information</vt:lpstr>
      <vt:lpstr>Course Information</vt:lpstr>
      <vt:lpstr>Textbook</vt:lpstr>
      <vt:lpstr>Acknowledgements</vt:lpstr>
      <vt:lpstr>Course Information: Feedback</vt:lpstr>
      <vt:lpstr>Today</vt:lpstr>
      <vt:lpstr>Sci-Fi AI?</vt:lpstr>
      <vt:lpstr>What is AI?</vt:lpstr>
      <vt:lpstr>Rational Decisions</vt:lpstr>
      <vt:lpstr>PowerPoint Presentation</vt:lpstr>
      <vt:lpstr>What About the Brain?</vt:lpstr>
      <vt:lpstr>A (Short) History of AI</vt:lpstr>
      <vt:lpstr>PowerPoint Presentation</vt:lpstr>
      <vt:lpstr>A (Short) History of AI</vt:lpstr>
      <vt:lpstr>What Can AI Do?</vt:lpstr>
      <vt:lpstr>Unintentionally Funny Stories</vt:lpstr>
      <vt:lpstr>Natural Language</vt:lpstr>
      <vt:lpstr>PowerPoint Presentation</vt:lpstr>
      <vt:lpstr>Natural Language</vt:lpstr>
      <vt:lpstr>Vision (Perception)</vt:lpstr>
      <vt:lpstr>PowerPoint Presentation</vt:lpstr>
      <vt:lpstr>PowerPoint Presentation</vt:lpstr>
      <vt:lpstr>Robotics</vt:lpstr>
      <vt:lpstr>PowerPoint Presentation</vt:lpstr>
      <vt:lpstr>PowerPoint Presentation</vt:lpstr>
      <vt:lpstr>PowerPoint Presentation</vt:lpstr>
      <vt:lpstr>PowerPoint Presentation</vt:lpstr>
      <vt:lpstr>PowerPoint Presentation</vt:lpstr>
      <vt:lpstr>Logic</vt:lpstr>
      <vt:lpstr>Game Playing</vt:lpstr>
      <vt:lpstr>Decision Making</vt:lpstr>
      <vt:lpstr>Designing Rational Agents</vt:lpstr>
      <vt:lpstr>Pac-Man as an Agent</vt:lpstr>
      <vt:lpstr>Course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Hatim Alsuwat</cp:lastModifiedBy>
  <cp:revision>1561</cp:revision>
  <cp:lastPrinted>2014-01-21T07:51:01Z</cp:lastPrinted>
  <dcterms:created xsi:type="dcterms:W3CDTF">2004-08-27T04:16:05Z</dcterms:created>
  <dcterms:modified xsi:type="dcterms:W3CDTF">2020-09-13T10:41:33Z</dcterms:modified>
</cp:coreProperties>
</file>